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oboto"/>
      <p:regular r:id="rId16"/>
      <p:bold r:id="rId17"/>
      <p:italic r:id="rId18"/>
      <p:boldItalic r:id="rId19"/>
    </p:embeddedFont>
    <p:embeddedFont>
      <p:font typeface="Merriweather"/>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erriweather-regular.fntdata"/><Relationship Id="rId11" Type="http://schemas.openxmlformats.org/officeDocument/2006/relationships/slide" Target="slides/slide6.xml"/><Relationship Id="rId22" Type="http://schemas.openxmlformats.org/officeDocument/2006/relationships/font" Target="fonts/Merriweather-italic.fntdata"/><Relationship Id="rId10" Type="http://schemas.openxmlformats.org/officeDocument/2006/relationships/slide" Target="slides/slide5.xml"/><Relationship Id="rId21" Type="http://schemas.openxmlformats.org/officeDocument/2006/relationships/font" Target="fonts/Merriweather-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Merriweather-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bold.fntdata"/><Relationship Id="rId16" Type="http://schemas.openxmlformats.org/officeDocument/2006/relationships/font" Target="fonts/Roboto-regular.fntdata"/><Relationship Id="rId5" Type="http://schemas.openxmlformats.org/officeDocument/2006/relationships/notesMaster" Target="notesMasters/notesMaster1.xml"/><Relationship Id="rId19" Type="http://schemas.openxmlformats.org/officeDocument/2006/relationships/font" Target="fonts/Roboto-boldItalic.fntdata"/><Relationship Id="rId6" Type="http://schemas.openxmlformats.org/officeDocument/2006/relationships/slide" Target="slides/slide1.xml"/><Relationship Id="rId18" Type="http://schemas.openxmlformats.org/officeDocument/2006/relationships/font" Target="fonts/Robot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4a47723a733f6ca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4a47723a733f6ca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4a47723a733f6ca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4a47723a733f6ca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4a47723a733f6ca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4a47723a733f6ca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4a47723a733f6ca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4a47723a733f6ca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5c44e9b3496b6b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5c44e9b3496b6b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5c44e9b3496b6b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5c44e9b3496b6b4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5c44e9b3496b6b4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5c44e9b3496b6b4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4c9259a31dcc9da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4c9259a31dcc9da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4c9259a31dcc9da9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4c9259a31dcc9da9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latimes.com/opinion/editorials/la-ed-plastic-bag-ban-anniversary-20171118-story.html?outputType=amp"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njtvonline.org/news/video/single-use-shopping-bags-could-soon-cost-you-in-jersey" TargetMode="External"/><Relationship Id="rId4" Type="http://schemas.openxmlformats.org/officeDocument/2006/relationships/hyperlink" Target="http://www.taxpolicycenter.org/taxvox/case-plastic-bag-tax-why-dont-we-all-carry-weigh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sp>
        <p:nvSpPr>
          <p:cNvPr id="64" name="Google Shape;64;p13"/>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Plastic Gone </a:t>
            </a:r>
            <a:r>
              <a:rPr lang="en"/>
              <a:t>Forever?</a:t>
            </a:r>
            <a:endParaRPr/>
          </a:p>
        </p:txBody>
      </p:sp>
      <p:sp>
        <p:nvSpPr>
          <p:cNvPr id="65" name="Google Shape;65;p13"/>
          <p:cNvSpPr txBox="1"/>
          <p:nvPr>
            <p:ph idx="1" type="subTitle"/>
          </p:nvPr>
        </p:nvSpPr>
        <p:spPr>
          <a:xfrm>
            <a:off x="311700" y="2834125"/>
            <a:ext cx="8520600" cy="127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Aryanna Bentley </a:t>
            </a:r>
            <a:endParaRPr/>
          </a:p>
          <a:p>
            <a:pPr indent="0" lvl="0" marL="0" rtl="0" algn="l">
              <a:spcBef>
                <a:spcPts val="0"/>
              </a:spcBef>
              <a:spcAft>
                <a:spcPts val="0"/>
              </a:spcAft>
              <a:buNone/>
            </a:pPr>
            <a:r>
              <a:rPr lang="en"/>
              <a:t>Monday 3:00pm</a:t>
            </a:r>
            <a:endParaRPr/>
          </a:p>
        </p:txBody>
      </p:sp>
      <p:pic>
        <p:nvPicPr>
          <p:cNvPr id="66" name="Google Shape;66;p13"/>
          <p:cNvPicPr preferRelativeResize="0"/>
          <p:nvPr/>
        </p:nvPicPr>
        <p:blipFill>
          <a:blip r:embed="rId3">
            <a:alphaModFix/>
          </a:blip>
          <a:stretch>
            <a:fillRect/>
          </a:stretch>
        </p:blipFill>
        <p:spPr>
          <a:xfrm>
            <a:off x="3780898" y="1549025"/>
            <a:ext cx="5363100" cy="3594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sp>
        <p:nvSpPr>
          <p:cNvPr id="71" name="Google Shape;71;p14"/>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Plastic Vs.Reuseable Cost</a:t>
            </a:r>
            <a:endParaRPr/>
          </a:p>
        </p:txBody>
      </p:sp>
      <p:sp>
        <p:nvSpPr>
          <p:cNvPr id="72" name="Google Shape;72;p14"/>
          <p:cNvSpPr txBox="1"/>
          <p:nvPr>
            <p:ph idx="1" type="body"/>
          </p:nvPr>
        </p:nvSpPr>
        <p:spPr>
          <a:xfrm>
            <a:off x="311700" y="1505700"/>
            <a:ext cx="3999900" cy="307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Plastic </a:t>
            </a:r>
            <a:endParaRPr/>
          </a:p>
          <a:p>
            <a:pPr indent="0" lvl="0" marL="0" rtl="0" algn="l">
              <a:spcBef>
                <a:spcPts val="1600"/>
              </a:spcBef>
              <a:spcAft>
                <a:spcPts val="0"/>
              </a:spcAft>
              <a:buNone/>
            </a:pPr>
            <a:r>
              <a:rPr lang="en"/>
              <a:t>A standard plastic grocery bag costs about a penny to produce, compared with 4 cents to 5 cents for a paper bag.</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On average we only recycle one plastic bag in every 200 we use. Each year, an estimated 500 billion to 1 trillion plastic bags are consumed worldwide. That comes out to over one million per minute.</a:t>
            </a:r>
            <a:endParaRPr/>
          </a:p>
        </p:txBody>
      </p:sp>
      <p:sp>
        <p:nvSpPr>
          <p:cNvPr id="73" name="Google Shape;73;p14"/>
          <p:cNvSpPr txBox="1"/>
          <p:nvPr>
            <p:ph idx="2" type="body"/>
          </p:nvPr>
        </p:nvSpPr>
        <p:spPr>
          <a:xfrm>
            <a:off x="4311600" y="1364510"/>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Reuseable</a:t>
            </a:r>
            <a:endParaRPr/>
          </a:p>
          <a:p>
            <a:pPr indent="0" lvl="0" marL="0" rtl="0" algn="l">
              <a:spcBef>
                <a:spcPts val="1600"/>
              </a:spcBef>
              <a:spcAft>
                <a:spcPts val="0"/>
              </a:spcAft>
              <a:buNone/>
            </a:pPr>
            <a:r>
              <a:rPr lang="en"/>
              <a:t>Many supermarkets encourage the use of reusable shopping bags to increase sales and profit margins. Most non woven bags cost $0.10-0.25 to produce but are sold for $0.99-$3.00.</a:t>
            </a:r>
            <a:br>
              <a:rPr lang="en"/>
            </a:br>
            <a:endParaRPr/>
          </a:p>
          <a:p>
            <a:pPr indent="0" lvl="0" marL="0" rtl="0" algn="l">
              <a:spcBef>
                <a:spcPts val="1600"/>
              </a:spcBef>
              <a:spcAft>
                <a:spcPts val="1600"/>
              </a:spcAft>
              <a:buNone/>
            </a:pPr>
            <a:r>
              <a:rPr lang="en"/>
              <a:t>Many major retailers sell reusable bags in biodegradable canvas, plastic or “bioplastics” manufactured from natural materials..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5"/>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Plastic Vs. Reuseable </a:t>
            </a:r>
            <a:endParaRPr/>
          </a:p>
        </p:txBody>
      </p:sp>
      <p:sp>
        <p:nvSpPr>
          <p:cNvPr id="79" name="Google Shape;79;p15"/>
          <p:cNvSpPr txBox="1"/>
          <p:nvPr>
            <p:ph idx="1" type="body"/>
          </p:nvPr>
        </p:nvSpPr>
        <p:spPr>
          <a:xfrm>
            <a:off x="4644675" y="0"/>
            <a:ext cx="4166400" cy="459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Americans use over 100 billion of these bags a year, and each bag is typically used for an average of just over 10 minutes. However, once a bag is discarded, it can take up to 1,000 years to really disappear. And while they’re sticking around, they cause all kinds of environmental problems.</a:t>
            </a:r>
            <a:endParaRPr/>
          </a:p>
          <a:p>
            <a:pPr indent="0" lvl="0" marL="0" rtl="0" algn="l">
              <a:spcBef>
                <a:spcPts val="1600"/>
              </a:spcBef>
              <a:spcAft>
                <a:spcPts val="1600"/>
              </a:spcAft>
              <a:buNone/>
            </a:pPr>
            <a:r>
              <a:rPr lang="en"/>
              <a:t>They are often made of cotton, which needs a lot of land for harvesting, and they require lots of resources to produce. However, as long as they are used as often as possible, over time they can leave a less harmful footprint than single use plastic bags.</a:t>
            </a:r>
            <a:endParaRPr/>
          </a:p>
        </p:txBody>
      </p:sp>
      <p:pic>
        <p:nvPicPr>
          <p:cNvPr id="80" name="Google Shape;80;p15"/>
          <p:cNvPicPr preferRelativeResize="0"/>
          <p:nvPr/>
        </p:nvPicPr>
        <p:blipFill>
          <a:blip r:embed="rId3">
            <a:alphaModFix/>
          </a:blip>
          <a:stretch>
            <a:fillRect/>
          </a:stretch>
        </p:blipFill>
        <p:spPr>
          <a:xfrm>
            <a:off x="4349750" y="3162225"/>
            <a:ext cx="4794249" cy="18288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p16"/>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Plastic </a:t>
            </a:r>
            <a:endParaRPr/>
          </a:p>
        </p:txBody>
      </p:sp>
      <p:sp>
        <p:nvSpPr>
          <p:cNvPr id="86" name="Google Shape;86;p16"/>
          <p:cNvSpPr txBox="1"/>
          <p:nvPr>
            <p:ph idx="1" type="body"/>
          </p:nvPr>
        </p:nvSpPr>
        <p:spPr>
          <a:xfrm>
            <a:off x="311725" y="1505700"/>
            <a:ext cx="3999900" cy="307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Pros</a:t>
            </a:r>
            <a:endParaRPr/>
          </a:p>
          <a:p>
            <a:pPr indent="0" lvl="0" marL="0" rtl="0" algn="l">
              <a:spcBef>
                <a:spcPts val="1600"/>
              </a:spcBef>
              <a:spcAft>
                <a:spcPts val="1600"/>
              </a:spcAft>
              <a:buNone/>
            </a:pPr>
            <a:r>
              <a:rPr lang="en"/>
              <a:t>-</a:t>
            </a:r>
            <a:r>
              <a:rPr lang="en"/>
              <a:t>They are durable and can be used more than once</a:t>
            </a:r>
            <a:br>
              <a:rPr lang="en"/>
            </a:br>
            <a:r>
              <a:rPr lang="en"/>
              <a:t>-They take up less space in a landfill than paper bags It takes 91% less energy to recycle a pound of plastic than it takes to recycle a pound of paper.(Recycling rates of either type of disposable bag are extremely low, with rates of 10-15% for paper and 1-3% for plastic.)</a:t>
            </a:r>
            <a:endParaRPr/>
          </a:p>
        </p:txBody>
      </p:sp>
      <p:sp>
        <p:nvSpPr>
          <p:cNvPr id="87" name="Google Shape;87;p16"/>
          <p:cNvSpPr txBox="1"/>
          <p:nvPr>
            <p:ph idx="2" type="body"/>
          </p:nvPr>
        </p:nvSpPr>
        <p:spPr>
          <a:xfrm>
            <a:off x="4832400" y="1505700"/>
            <a:ext cx="3999900" cy="307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a:t>
            </a:r>
            <a:endParaRPr/>
          </a:p>
          <a:p>
            <a:pPr indent="0" lvl="0" marL="0" rtl="0" algn="l">
              <a:spcBef>
                <a:spcPts val="1600"/>
              </a:spcBef>
              <a:spcAft>
                <a:spcPts val="1600"/>
              </a:spcAft>
              <a:buNone/>
            </a:pPr>
            <a:r>
              <a:rPr lang="en"/>
              <a:t>-</a:t>
            </a:r>
            <a:r>
              <a:rPr lang="en"/>
              <a:t>500 billion to 1 trillion plastic bags are used every -year, worldwide</a:t>
            </a:r>
            <a:br>
              <a:rPr lang="en"/>
            </a:br>
            <a:r>
              <a:rPr lang="en"/>
              <a:t>-About 1 million plastic bags are used every minute.</a:t>
            </a:r>
            <a:br>
              <a:rPr lang="en"/>
            </a:br>
            <a:r>
              <a:rPr lang="en"/>
              <a:t>-A single plastic bag can take 20 to 1,000 years to degrade</a:t>
            </a:r>
            <a:br>
              <a:rPr lang="en"/>
            </a:br>
            <a:r>
              <a:rPr lang="en"/>
              <a:t>-The U.S. goes through 100 billion single-use plastic bags. This costs retailers about $4 billion a year</a:t>
            </a:r>
            <a:br>
              <a:rPr lang="en"/>
            </a:br>
            <a:r>
              <a:rPr lang="en"/>
              <a:t>-Plastic bags remain toxic even after they break down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7"/>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Non-Plastic</a:t>
            </a:r>
            <a:endParaRPr/>
          </a:p>
        </p:txBody>
      </p:sp>
      <p:sp>
        <p:nvSpPr>
          <p:cNvPr id="93" name="Google Shape;93;p17"/>
          <p:cNvSpPr txBox="1"/>
          <p:nvPr>
            <p:ph idx="1" type="body"/>
          </p:nvPr>
        </p:nvSpPr>
        <p:spPr>
          <a:xfrm>
            <a:off x="311700" y="1505700"/>
            <a:ext cx="3999900" cy="307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Pros</a:t>
            </a:r>
            <a:endParaRPr/>
          </a:p>
          <a:p>
            <a:pPr indent="0" lvl="0" marL="0" rtl="0" algn="l">
              <a:spcBef>
                <a:spcPts val="1600"/>
              </a:spcBef>
              <a:spcAft>
                <a:spcPts val="0"/>
              </a:spcAft>
              <a:buNone/>
            </a:pPr>
            <a:r>
              <a:rPr lang="en"/>
              <a:t>-</a:t>
            </a:r>
            <a:r>
              <a:rPr lang="en"/>
              <a:t>Where do plastic garbage bags go? The trash. That means there are millions in landfills right now. Reusable grocery bags can be used multiple times and many of them are made from biodegradable materials.</a:t>
            </a:r>
            <a:endParaRPr/>
          </a:p>
          <a:p>
            <a:pPr indent="0" lvl="0" marL="0" rtl="0" algn="l">
              <a:spcBef>
                <a:spcPts val="1600"/>
              </a:spcBef>
              <a:spcAft>
                <a:spcPts val="1600"/>
              </a:spcAft>
              <a:buNone/>
            </a:pPr>
            <a:r>
              <a:rPr lang="en"/>
              <a:t>-At the heart of plastic creation is the use of petroleum, refined from fossil fuels. More reusable bags means fewer fossil fuels used to carry things.</a:t>
            </a:r>
            <a:endParaRPr/>
          </a:p>
        </p:txBody>
      </p:sp>
      <p:sp>
        <p:nvSpPr>
          <p:cNvPr id="94" name="Google Shape;94;p17"/>
          <p:cNvSpPr txBox="1"/>
          <p:nvPr>
            <p:ph idx="2" type="body"/>
          </p:nvPr>
        </p:nvSpPr>
        <p:spPr>
          <a:xfrm>
            <a:off x="4832400" y="1505700"/>
            <a:ext cx="3999900" cy="307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a:t>
            </a:r>
            <a:endParaRPr/>
          </a:p>
          <a:p>
            <a:pPr indent="0" lvl="0" marL="0" rtl="0" algn="l">
              <a:spcBef>
                <a:spcPts val="1600"/>
              </a:spcBef>
              <a:spcAft>
                <a:spcPts val="0"/>
              </a:spcAft>
              <a:buNone/>
            </a:pPr>
            <a:r>
              <a:rPr lang="en"/>
              <a:t>-The average cost of a plastic bag is about $0.01. It may cost $1-$2 for a reusable </a:t>
            </a:r>
            <a:r>
              <a:rPr lang="en"/>
              <a:t>grocery bag.   </a:t>
            </a:r>
            <a:endParaRPr/>
          </a:p>
          <a:p>
            <a:pPr indent="0" lvl="0" marL="0" rtl="0" algn="l">
              <a:spcBef>
                <a:spcPts val="1600"/>
              </a:spcBef>
              <a:spcAft>
                <a:spcPts val="0"/>
              </a:spcAft>
              <a:buNone/>
            </a:pPr>
            <a:r>
              <a:rPr lang="en"/>
              <a:t>-Reusable bags are great for produce and boxed items. They aren’t so good for canned goods and heavier items.</a:t>
            </a:r>
            <a:endParaRPr/>
          </a:p>
          <a:p>
            <a:pPr indent="0" lvl="0" marL="0" rtl="0" algn="l">
              <a:spcBef>
                <a:spcPts val="1600"/>
              </a:spcBef>
              <a:spcAft>
                <a:spcPts val="1600"/>
              </a:spcAft>
              <a:buNone/>
            </a:pPr>
            <a:r>
              <a:rPr lang="en"/>
              <a:t>-Reusable bags aren’t always made from biodegradable materials. This means one plastic gets traded for another.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8"/>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The       </a:t>
            </a:r>
            <a:endParaRPr/>
          </a:p>
          <a:p>
            <a:pPr indent="0" lvl="0" marL="0" rtl="0" algn="l">
              <a:spcBef>
                <a:spcPts val="0"/>
              </a:spcBef>
              <a:spcAft>
                <a:spcPts val="0"/>
              </a:spcAft>
              <a:buNone/>
            </a:pPr>
            <a:r>
              <a:rPr lang="en"/>
              <a:t> Honest Truth</a:t>
            </a:r>
            <a:endParaRPr/>
          </a:p>
        </p:txBody>
      </p:sp>
      <p:sp>
        <p:nvSpPr>
          <p:cNvPr id="100" name="Google Shape;100;p18"/>
          <p:cNvSpPr txBox="1"/>
          <p:nvPr>
            <p:ph idx="1" type="body"/>
          </p:nvPr>
        </p:nvSpPr>
        <p:spPr>
          <a:xfrm>
            <a:off x="4422600" y="-1"/>
            <a:ext cx="4166400" cy="462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is it that the reason to band single use bags is to help a nation but </a:t>
            </a:r>
            <a:r>
              <a:rPr lang="en"/>
              <a:t>not all states are doing it . Some states put a tax or fee on them. </a:t>
            </a:r>
            <a:endParaRPr/>
          </a:p>
          <a:p>
            <a:pPr indent="0" lvl="0" marL="0" rtl="0" algn="l">
              <a:spcBef>
                <a:spcPts val="1600"/>
              </a:spcBef>
              <a:spcAft>
                <a:spcPts val="0"/>
              </a:spcAft>
              <a:buNone/>
            </a:pPr>
            <a:r>
              <a:rPr lang="en"/>
              <a:t>While others are still allowed to get them freely.</a:t>
            </a:r>
            <a:endParaRPr/>
          </a:p>
          <a:p>
            <a:pPr indent="0" lvl="0" marL="0" rtl="0" algn="l">
              <a:spcBef>
                <a:spcPts val="1600"/>
              </a:spcBef>
              <a:spcAft>
                <a:spcPts val="0"/>
              </a:spcAft>
              <a:buNone/>
            </a:pPr>
            <a:r>
              <a:rPr lang="en"/>
              <a:t>Why is it that low income house holds still get them in large quantities free each time is this not promoting a whole nation to work together.</a:t>
            </a:r>
            <a:endParaRPr/>
          </a:p>
          <a:p>
            <a:pPr indent="0" lvl="0" marL="0" rtl="0" algn="l">
              <a:spcBef>
                <a:spcPts val="1600"/>
              </a:spcBef>
              <a:spcAft>
                <a:spcPts val="1600"/>
              </a:spcAft>
              <a:buNone/>
            </a:pPr>
            <a:r>
              <a:rPr lang="en"/>
              <a:t>Out of our 50 states 12 of them have decided to make a difference while the other choose not too .</a:t>
            </a:r>
            <a:endParaRPr/>
          </a:p>
        </p:txBody>
      </p:sp>
      <p:pic>
        <p:nvPicPr>
          <p:cNvPr id="101" name="Google Shape;101;p18"/>
          <p:cNvPicPr preferRelativeResize="0"/>
          <p:nvPr/>
        </p:nvPicPr>
        <p:blipFill>
          <a:blip r:embed="rId3">
            <a:alphaModFix/>
          </a:blip>
          <a:stretch>
            <a:fillRect/>
          </a:stretch>
        </p:blipFill>
        <p:spPr>
          <a:xfrm>
            <a:off x="5331043" y="2734450"/>
            <a:ext cx="2412683" cy="23462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9"/>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t>
            </a:r>
            <a:r>
              <a:rPr lang="en"/>
              <a:t>Impact </a:t>
            </a:r>
            <a:endParaRPr/>
          </a:p>
        </p:txBody>
      </p:sp>
      <p:sp>
        <p:nvSpPr>
          <p:cNvPr id="107" name="Google Shape;107;p19"/>
          <p:cNvSpPr txBox="1"/>
          <p:nvPr>
            <p:ph idx="1" type="body"/>
          </p:nvPr>
        </p:nvSpPr>
        <p:spPr>
          <a:xfrm>
            <a:off x="0" y="1505700"/>
            <a:ext cx="4311600" cy="307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Plastic </a:t>
            </a:r>
            <a:endParaRPr/>
          </a:p>
          <a:p>
            <a:pPr indent="0" lvl="0" marL="0" rtl="0" algn="l">
              <a:spcBef>
                <a:spcPts val="1600"/>
              </a:spcBef>
              <a:spcAft>
                <a:spcPts val="0"/>
              </a:spcAft>
              <a:buNone/>
            </a:pPr>
            <a:r>
              <a:rPr lang="en"/>
              <a:t>Plastic bags find there way into our oceans and kill over 1,000,000 or more sea life each year !</a:t>
            </a:r>
            <a:endParaRPr/>
          </a:p>
          <a:p>
            <a:pPr indent="0" lvl="0" marL="0" rtl="0" algn="l">
              <a:spcBef>
                <a:spcPts val="1600"/>
              </a:spcBef>
              <a:spcAft>
                <a:spcPts val="1600"/>
              </a:spcAft>
              <a:buNone/>
            </a:pPr>
            <a:r>
              <a:rPr lang="en"/>
              <a:t>They also take over 1000 years to disintegrate that is on land in the ocean it takes about 20 years for a bag 450 for a bottle and 600 years for fishing line </a:t>
            </a:r>
            <a:endParaRPr/>
          </a:p>
        </p:txBody>
      </p:sp>
      <p:sp>
        <p:nvSpPr>
          <p:cNvPr id="108" name="Google Shape;108;p19"/>
          <p:cNvSpPr txBox="1"/>
          <p:nvPr>
            <p:ph idx="2" type="body"/>
          </p:nvPr>
        </p:nvSpPr>
        <p:spPr>
          <a:xfrm>
            <a:off x="4832400" y="1505700"/>
            <a:ext cx="3999900" cy="307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Reuseable </a:t>
            </a:r>
            <a:endParaRPr/>
          </a:p>
          <a:p>
            <a:pPr indent="0" lvl="0" marL="0" rtl="0" algn="l">
              <a:spcBef>
                <a:spcPts val="1600"/>
              </a:spcBef>
              <a:spcAft>
                <a:spcPts val="0"/>
              </a:spcAft>
              <a:buNone/>
            </a:pPr>
            <a:r>
              <a:rPr lang="en"/>
              <a:t>These bags are made mostly from recycled materials and are easy to rewash and reuse</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They are more heavy duty and easier to take along with u rather than the single use that fall apart before u can get to the car </a:t>
            </a:r>
            <a:endParaRPr/>
          </a:p>
        </p:txBody>
      </p:sp>
      <p:pic>
        <p:nvPicPr>
          <p:cNvPr id="109" name="Google Shape;109;p19"/>
          <p:cNvPicPr preferRelativeResize="0"/>
          <p:nvPr/>
        </p:nvPicPr>
        <p:blipFill>
          <a:blip r:embed="rId3">
            <a:alphaModFix/>
          </a:blip>
          <a:stretch>
            <a:fillRect/>
          </a:stretch>
        </p:blipFill>
        <p:spPr>
          <a:xfrm>
            <a:off x="0" y="3392550"/>
            <a:ext cx="4832401" cy="17509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20"/>
          <p:cNvSpPr txBox="1"/>
          <p:nvPr>
            <p:ph type="title"/>
          </p:nvPr>
        </p:nvSpPr>
        <p:spPr>
          <a:xfrm>
            <a:off x="311725" y="500925"/>
            <a:ext cx="3127500" cy="182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a:t>
            </a:r>
            <a:r>
              <a:rPr lang="en"/>
              <a:t>Conclusion </a:t>
            </a:r>
            <a:endParaRPr/>
          </a:p>
        </p:txBody>
      </p:sp>
      <p:sp>
        <p:nvSpPr>
          <p:cNvPr id="115" name="Google Shape;115;p20"/>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The </a:t>
            </a:r>
            <a:r>
              <a:rPr lang="en"/>
              <a:t>choice is your but the functionality of reuseable bags and the more environmentally friendly sense I concluded that reuseable bags are the way to go .</a:t>
            </a:r>
            <a:endParaRPr/>
          </a:p>
        </p:txBody>
      </p:sp>
      <p:pic>
        <p:nvPicPr>
          <p:cNvPr id="116" name="Google Shape;116;p20"/>
          <p:cNvPicPr preferRelativeResize="0"/>
          <p:nvPr/>
        </p:nvPicPr>
        <p:blipFill>
          <a:blip r:embed="rId3">
            <a:alphaModFix/>
          </a:blip>
          <a:stretch>
            <a:fillRect/>
          </a:stretch>
        </p:blipFill>
        <p:spPr>
          <a:xfrm>
            <a:off x="3790125" y="0"/>
            <a:ext cx="5353875" cy="51434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1"/>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Citations </a:t>
            </a:r>
            <a:endParaRPr/>
          </a:p>
        </p:txBody>
      </p:sp>
      <p:sp>
        <p:nvSpPr>
          <p:cNvPr id="122" name="Google Shape;122;p21"/>
          <p:cNvSpPr txBox="1"/>
          <p:nvPr>
            <p:ph idx="1" type="body"/>
          </p:nvPr>
        </p:nvSpPr>
        <p:spPr>
          <a:xfrm>
            <a:off x="4644675" y="0"/>
            <a:ext cx="4166400" cy="45996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Brook, Benedict. “Think Plastic Bags Are Bad? You Should See How Not Green the Alternatives Are.” NewsComAu, News.com.au, 20 June 2018, amp.news.com.au/technology/environment/climate-change/plastic-bag-ban-many-alternatives-have-huge-environmental-footprints/news-story/2ea67901345f07b6515bcb71e20c708f</a:t>
            </a:r>
            <a:endParaRPr/>
          </a:p>
          <a:p>
            <a:pPr indent="-311150" lvl="0" marL="457200" rtl="0" algn="l">
              <a:spcBef>
                <a:spcPts val="0"/>
              </a:spcBef>
              <a:spcAft>
                <a:spcPts val="0"/>
              </a:spcAft>
              <a:buSzPts val="1300"/>
              <a:buChar char="●"/>
            </a:pPr>
            <a:r>
              <a:rPr lang="en"/>
              <a:t>.“It's Been a Year since California Banned Single-Use Plastic Bags. The World Didn't End.” Los Angeles Times, Los Angeles Times, 18 Nov. 2017, </a:t>
            </a:r>
            <a:r>
              <a:rPr lang="en" u="sng">
                <a:solidFill>
                  <a:schemeClr val="hlink"/>
                </a:solidFill>
                <a:hlinkClick r:id="rId3"/>
              </a:rPr>
              <a:t>www.latimes.com/opinion/editorials/la-ed-plastic-bag-ban-anniversary-20171118-story.html?outputType=amp</a:t>
            </a:r>
            <a:endParaRPr/>
          </a:p>
          <a:p>
            <a:pPr indent="-311150" lvl="0" marL="457200" rtl="0" algn="l">
              <a:spcBef>
                <a:spcPts val="0"/>
              </a:spcBef>
              <a:spcAft>
                <a:spcPts val="0"/>
              </a:spcAft>
              <a:buSzPts val="1300"/>
              <a:buChar char="●"/>
            </a:pPr>
            <a:r>
              <a:rPr lang="en"/>
              <a:t>Potenza, Alessandra. “Are Cotton Totes Better for the Earth than Plastic Bags? It Depends on What You Care About.” The Verge, The Verge, 12 May 2018, www.theverge.com/platform/amp/2018/5/12/17337602/plastic-tote-bags-climate-change-litter-life-cycle-assessments-environment.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22"/>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Citations </a:t>
            </a:r>
            <a:endParaRPr/>
          </a:p>
        </p:txBody>
      </p:sp>
      <p:sp>
        <p:nvSpPr>
          <p:cNvPr id="128" name="Google Shape;128;p22"/>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“Single-Use Shopping Bags Could Soon Cost You in Jersey | Video.” NJTV News, 9 July 2018, </a:t>
            </a:r>
            <a:r>
              <a:rPr lang="en" u="sng">
                <a:solidFill>
                  <a:schemeClr val="hlink"/>
                </a:solidFill>
                <a:hlinkClick r:id="rId3"/>
              </a:rPr>
              <a:t>www.njtvonline.org/news/video/single-use-shopping-bags-could-soon-cost-you-in-jersey</a:t>
            </a:r>
            <a:endParaRPr/>
          </a:p>
          <a:p>
            <a:pPr indent="-311150" lvl="0" marL="457200" rtl="0" algn="l">
              <a:spcBef>
                <a:spcPts val="0"/>
              </a:spcBef>
              <a:spcAft>
                <a:spcPts val="0"/>
              </a:spcAft>
              <a:buSzPts val="1300"/>
              <a:buChar char="●"/>
            </a:pPr>
            <a:r>
              <a:rPr lang="en"/>
              <a:t>“The Case of the Plastic Bag Tax: Why Don't We All Carry That Weight?” Tax Policy Center, 4 Apr. 2018, </a:t>
            </a:r>
            <a:r>
              <a:rPr lang="en" u="sng">
                <a:solidFill>
                  <a:schemeClr val="hlink"/>
                </a:solidFill>
                <a:hlinkClick r:id="rId4"/>
              </a:rPr>
              <a:t>www.taxpolicycenter.org/taxvox/case-plastic-bag-tax-why-dont-we-all-carry-weight</a:t>
            </a:r>
            <a:r>
              <a:rPr lang="en"/>
              <a:t>.</a:t>
            </a:r>
            <a:endParaRPr/>
          </a:p>
          <a:p>
            <a:pPr indent="-311150" lvl="0" marL="457200" rtl="0" algn="l">
              <a:spcBef>
                <a:spcPts val="0"/>
              </a:spcBef>
              <a:spcAft>
                <a:spcPts val="0"/>
              </a:spcAft>
              <a:buSzPts val="1300"/>
              <a:buChar char="●"/>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