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7" r:id="rId5"/>
    <p:sldId id="258" r:id="rId6"/>
    <p:sldId id="261" r:id="rId7"/>
    <p:sldId id="266" r:id="rId8"/>
    <p:sldId id="262" r:id="rId9"/>
    <p:sldId id="263" r:id="rId10"/>
    <p:sldId id="259" r:id="rId11"/>
    <p:sldId id="260" r:id="rId12"/>
    <p:sldId id="264" r:id="rId13"/>
    <p:sldId id="265"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R143 Student 005" initials="LS0" lastIdx="1" clrIdx="0">
    <p:extLst>
      <p:ext uri="{19B8F6BF-5375-455C-9EA6-DF929625EA0E}">
        <p15:presenceInfo xmlns:p15="http://schemas.microsoft.com/office/powerpoint/2012/main" userId="LR143 Student 00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86" d="100"/>
          <a:sy n="86" d="100"/>
        </p:scale>
        <p:origin x="1530"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C100DE-BB12-4DA7-8053-1E96881EFC12}"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1539452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C100DE-BB12-4DA7-8053-1E96881EFC12}"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1138146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C100DE-BB12-4DA7-8053-1E96881EFC12}"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493487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C100DE-BB12-4DA7-8053-1E96881EFC12}"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4271423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C100DE-BB12-4DA7-8053-1E96881EFC12}" type="datetimeFigureOut">
              <a:rPr lang="en-US" smtClean="0"/>
              <a:t>10/10/2018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18912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C100DE-BB12-4DA7-8053-1E96881EFC12}" type="datetimeFigureOut">
              <a:rPr lang="en-US" smtClean="0"/>
              <a:t>10/10/2018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215636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100DE-BB12-4DA7-8053-1E96881EFC12}" type="datetimeFigureOut">
              <a:rPr lang="en-US" smtClean="0"/>
              <a:t>10/10/2018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29373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C100DE-BB12-4DA7-8053-1E96881EFC12}"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405915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C100DE-BB12-4DA7-8053-1E96881EFC12}"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392711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C100DE-BB12-4DA7-8053-1E96881EFC12}"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3130487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C100DE-BB12-4DA7-8053-1E96881EFC12}"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EE96-B43B-4988-B625-BB9D2D555594}" type="slidenum">
              <a:rPr lang="en-US" smtClean="0"/>
              <a:t>‹#›</a:t>
            </a:fld>
            <a:endParaRPr lang="en-US"/>
          </a:p>
        </p:txBody>
      </p:sp>
    </p:spTree>
    <p:extLst>
      <p:ext uri="{BB962C8B-B14F-4D97-AF65-F5344CB8AC3E}">
        <p14:creationId xmlns:p14="http://schemas.microsoft.com/office/powerpoint/2010/main" val="1238676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100DE-BB12-4DA7-8053-1E96881EFC12}" type="datetimeFigureOut">
              <a:rPr lang="en-US" smtClean="0"/>
              <a:t>10/10/2018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6EE96-B43B-4988-B625-BB9D2D555594}" type="slidenum">
              <a:rPr lang="en-US" smtClean="0"/>
              <a:t>‹#›</a:t>
            </a:fld>
            <a:endParaRPr lang="en-US"/>
          </a:p>
        </p:txBody>
      </p:sp>
    </p:spTree>
    <p:extLst>
      <p:ext uri="{BB962C8B-B14F-4D97-AF65-F5344CB8AC3E}">
        <p14:creationId xmlns:p14="http://schemas.microsoft.com/office/powerpoint/2010/main" val="1252087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ww.aspca.org/news/aspcas-2016-predictions-farm-animals" TargetMode="External"/><Relationship Id="rId3" Type="http://schemas.openxmlformats.org/officeDocument/2006/relationships/hyperlink" Target="https://blogs.biomedcentral.com/on-biology/2016/05/18/quiz-think-know-everything-plants/" TargetMode="External"/><Relationship Id="rId7" Type="http://schemas.openxmlformats.org/officeDocument/2006/relationships/hyperlink" Target="https://spectrumchart.blogspot.com/2017/01/chart-285-omnivorous-animals.html" TargetMode="External"/><Relationship Id="rId2" Type="http://schemas.openxmlformats.org/officeDocument/2006/relationships/hyperlink" Target="http://www.xalazi.gr/perivallon/fysh/p/5790/fototropismos-gia-mia-thesi-ston-ilio" TargetMode="External"/><Relationship Id="rId1" Type="http://schemas.openxmlformats.org/officeDocument/2006/relationships/slideLayout" Target="../slideLayouts/slideLayout2.xml"/><Relationship Id="rId6" Type="http://schemas.openxmlformats.org/officeDocument/2006/relationships/hyperlink" Target="https://www.vegansociety.com/" TargetMode="External"/><Relationship Id="rId5" Type="http://schemas.openxmlformats.org/officeDocument/2006/relationships/hyperlink" Target="https://spaceplace.nasa.gov/stained-glass-earth/en/" TargetMode="External"/><Relationship Id="rId4" Type="http://schemas.openxmlformats.org/officeDocument/2006/relationships/hyperlink" Target="https://www.health.com/nutrition/too-much-healthy-f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2762251"/>
          </a:xfrm>
        </p:spPr>
        <p:txBody>
          <a:bodyPr>
            <a:normAutofit fontScale="90000"/>
          </a:bodyPr>
          <a:lstStyle/>
          <a:p>
            <a:r>
              <a:rPr lang="en-US" sz="6700" b="1" u="sng" dirty="0" smtClean="0"/>
              <a:t>Plant-Based Lifestyles:</a:t>
            </a:r>
            <a:br>
              <a:rPr lang="en-US" sz="6700" b="1" u="sng" dirty="0" smtClean="0"/>
            </a:br>
            <a:r>
              <a:rPr lang="en-US" sz="6700" b="1" u="sng" dirty="0" smtClean="0"/>
              <a:t>Vegetarian, Vegan or </a:t>
            </a:r>
            <a:br>
              <a:rPr lang="en-US" sz="6700" b="1" u="sng" dirty="0" smtClean="0"/>
            </a:br>
            <a:r>
              <a:rPr lang="en-US" sz="6700" b="1" u="sng" dirty="0" smtClean="0"/>
              <a:t>Somewhere In Between </a:t>
            </a:r>
            <a:r>
              <a:rPr lang="en-US" dirty="0" smtClean="0"/>
              <a:t/>
            </a:r>
            <a:br>
              <a:rPr lang="en-US" dirty="0" smtClean="0"/>
            </a:br>
            <a:endParaRPr lang="en-US" dirty="0"/>
          </a:p>
        </p:txBody>
      </p:sp>
      <p:sp>
        <p:nvSpPr>
          <p:cNvPr id="3" name="Subtitle 2"/>
          <p:cNvSpPr>
            <a:spLocks noGrp="1"/>
          </p:cNvSpPr>
          <p:nvPr>
            <p:ph type="subTitle" idx="1"/>
          </p:nvPr>
        </p:nvSpPr>
        <p:spPr>
          <a:noFill/>
        </p:spPr>
        <p:txBody>
          <a:bodyPr>
            <a:normAutofit fontScale="92500"/>
          </a:bodyPr>
          <a:lstStyle/>
          <a:p>
            <a:r>
              <a:rPr lang="en-US" sz="4000" b="1" i="1" dirty="0" smtClean="0">
                <a:solidFill>
                  <a:schemeClr val="tx1"/>
                </a:solidFill>
              </a:rPr>
              <a:t>Solar-Powered Food Can Help</a:t>
            </a:r>
          </a:p>
          <a:p>
            <a:r>
              <a:rPr lang="en-US" sz="4000" b="1" i="1" dirty="0" smtClean="0">
                <a:solidFill>
                  <a:schemeClr val="tx1"/>
                </a:solidFill>
              </a:rPr>
              <a:t> Save the Planet</a:t>
            </a:r>
            <a:endParaRPr lang="en-US" sz="4000" b="1" i="1" dirty="0">
              <a:solidFill>
                <a:schemeClr val="tx1"/>
              </a:solidFill>
            </a:endParaRPr>
          </a:p>
        </p:txBody>
      </p:sp>
    </p:spTree>
    <p:extLst>
      <p:ext uri="{BB962C8B-B14F-4D97-AF65-F5344CB8AC3E}">
        <p14:creationId xmlns:p14="http://schemas.microsoft.com/office/powerpoint/2010/main" val="108471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51000">
              <a:schemeClr val="accent3">
                <a:lumMod val="60000"/>
                <a:lumOff val="40000"/>
              </a:schemeClr>
            </a:gs>
            <a:gs pos="12000">
              <a:schemeClr val="accent3">
                <a:lumMod val="75000"/>
              </a:schemeClr>
            </a:gs>
            <a:gs pos="97000">
              <a:schemeClr val="accent3">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u="sng" dirty="0" smtClean="0"/>
              <a:t>A Little Backstory</a:t>
            </a:r>
            <a:endParaRPr lang="en-US" sz="6600" b="1" u="sng" dirty="0"/>
          </a:p>
        </p:txBody>
      </p:sp>
      <p:sp>
        <p:nvSpPr>
          <p:cNvPr id="3" name="Content Placeholder 2"/>
          <p:cNvSpPr>
            <a:spLocks noGrp="1"/>
          </p:cNvSpPr>
          <p:nvPr>
            <p:ph idx="1"/>
          </p:nvPr>
        </p:nvSpPr>
        <p:spPr>
          <a:xfrm>
            <a:off x="838200" y="1443798"/>
            <a:ext cx="7924800" cy="2468562"/>
          </a:xfrm>
        </p:spPr>
        <p:txBody>
          <a:bodyPr>
            <a:normAutofit/>
          </a:bodyPr>
          <a:lstStyle/>
          <a:p>
            <a:pPr marL="0" indent="0">
              <a:buNone/>
            </a:pPr>
            <a:r>
              <a:rPr lang="en-US" sz="2800" dirty="0" smtClean="0"/>
              <a:t>The term veganism, also known as “strict or pure vegetarianism”, was first established in 1944 by Donald Watson and represents “the beginning and end of vegetarian</a:t>
            </a:r>
            <a:r>
              <a:rPr lang="en-US" sz="2800" dirty="0"/>
              <a:t>”. (Frey, Rebecca </a:t>
            </a:r>
            <a:r>
              <a:rPr lang="en-US" sz="2800" dirty="0" smtClean="0"/>
              <a:t>J. 1)</a:t>
            </a:r>
          </a:p>
          <a:p>
            <a:endParaRPr lang="en-US" sz="2400" dirty="0" smtClean="0"/>
          </a:p>
          <a:p>
            <a:endParaRPr lang="en-US" sz="1100" dirty="0"/>
          </a:p>
        </p:txBody>
      </p:sp>
      <p:sp>
        <p:nvSpPr>
          <p:cNvPr id="6" name="TextBox 5"/>
          <p:cNvSpPr txBox="1"/>
          <p:nvPr/>
        </p:nvSpPr>
        <p:spPr>
          <a:xfrm>
            <a:off x="76200" y="3718679"/>
            <a:ext cx="3505200" cy="2862322"/>
          </a:xfrm>
          <a:prstGeom prst="rect">
            <a:avLst/>
          </a:prstGeom>
          <a:noFill/>
        </p:spPr>
        <p:txBody>
          <a:bodyPr wrap="square" rtlCol="0">
            <a:spAutoFit/>
          </a:bodyPr>
          <a:lstStyle/>
          <a:p>
            <a:r>
              <a:rPr lang="en-US" dirty="0" smtClean="0"/>
              <a:t>Given </a:t>
            </a:r>
            <a:r>
              <a:rPr lang="en-US" dirty="0"/>
              <a:t>by the Vegan Society, which was co-founded by Donald Watson and Erie </a:t>
            </a:r>
            <a:r>
              <a:rPr lang="en-US" dirty="0" err="1"/>
              <a:t>Shrigley</a:t>
            </a:r>
            <a:r>
              <a:rPr lang="en-US" dirty="0"/>
              <a:t>, veganism is defined as “a philosophy and way of living which seeks to exclude-as far as is possible and practical-all forms of exploitation of, and cruelty to, animals for food clothing, or any other purpose.” (Frey, Rebecca J. 1)</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2766" y="3581400"/>
            <a:ext cx="5298868" cy="2777490"/>
          </a:xfrm>
          <a:prstGeom prst="rect">
            <a:avLst/>
          </a:prstGeom>
        </p:spPr>
      </p:pic>
    </p:spTree>
    <p:extLst>
      <p:ext uri="{BB962C8B-B14F-4D97-AF65-F5344CB8AC3E}">
        <p14:creationId xmlns:p14="http://schemas.microsoft.com/office/powerpoint/2010/main" val="2749351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51000">
              <a:schemeClr val="accent3">
                <a:lumMod val="60000"/>
                <a:lumOff val="40000"/>
              </a:schemeClr>
            </a:gs>
            <a:gs pos="12000">
              <a:schemeClr val="accent3">
                <a:lumMod val="75000"/>
              </a:schemeClr>
            </a:gs>
            <a:gs pos="97000">
              <a:schemeClr val="accent3">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u="sng" dirty="0" smtClean="0"/>
              <a:t>A Little Backstory</a:t>
            </a:r>
            <a:endParaRPr lang="en-US" sz="6600" b="1" u="sng" dirty="0"/>
          </a:p>
        </p:txBody>
      </p:sp>
      <p:sp>
        <p:nvSpPr>
          <p:cNvPr id="3" name="Content Placeholder 2"/>
          <p:cNvSpPr>
            <a:spLocks noGrp="1"/>
          </p:cNvSpPr>
          <p:nvPr>
            <p:ph idx="1"/>
          </p:nvPr>
        </p:nvSpPr>
        <p:spPr>
          <a:xfrm>
            <a:off x="304800" y="1524000"/>
            <a:ext cx="3733800" cy="2163762"/>
          </a:xfrm>
        </p:spPr>
        <p:txBody>
          <a:bodyPr>
            <a:normAutofit/>
          </a:bodyPr>
          <a:lstStyle/>
          <a:p>
            <a:endParaRPr lang="en-US" sz="2400" dirty="0" smtClean="0"/>
          </a:p>
          <a:p>
            <a:endParaRPr lang="en-US" sz="1100" dirty="0"/>
          </a:p>
        </p:txBody>
      </p:sp>
      <p:sp>
        <p:nvSpPr>
          <p:cNvPr id="8" name="TextBox 7"/>
          <p:cNvSpPr txBox="1"/>
          <p:nvPr/>
        </p:nvSpPr>
        <p:spPr>
          <a:xfrm>
            <a:off x="4612164" y="1295400"/>
            <a:ext cx="4457241" cy="5016758"/>
          </a:xfrm>
          <a:prstGeom prst="rect">
            <a:avLst/>
          </a:prstGeom>
          <a:noFill/>
        </p:spPr>
        <p:txBody>
          <a:bodyPr wrap="square" rtlCol="0">
            <a:spAutoFit/>
          </a:bodyPr>
          <a:lstStyle/>
          <a:p>
            <a:r>
              <a:rPr lang="en-US" sz="2000" dirty="0"/>
              <a:t>When taking a look back throughout history, it is known that prehistoric humans were not vegan because of the way that their digestive tract mimicked that of omnivores. (Frey, Rebecca J. 2) Omnivores are animals whose teeth and digestive tract consumed either plant or animal matter. (Frey, Rebecca J. 7) Knowing this, the human stomach secretes pepsin which is an enzyme necessary for digesting the proteins found in meat rather than plant matter. (Frey, Rebecca J. 2) All of this means that the earliest motivation to keep a vegan lifestyle is mainly through religious faith and practice. (Frey, Rebecca J.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5" y="1295400"/>
            <a:ext cx="4342482" cy="5435724"/>
          </a:xfrm>
          <a:prstGeom prst="rect">
            <a:avLst/>
          </a:prstGeom>
        </p:spPr>
      </p:pic>
    </p:spTree>
    <p:extLst>
      <p:ext uri="{BB962C8B-B14F-4D97-AF65-F5344CB8AC3E}">
        <p14:creationId xmlns:p14="http://schemas.microsoft.com/office/powerpoint/2010/main" val="60362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u="sng" dirty="0" smtClean="0"/>
              <a:t>About the Lifestyle</a:t>
            </a:r>
            <a:endParaRPr lang="en-US" sz="8000" b="1" u="sng" dirty="0"/>
          </a:p>
        </p:txBody>
      </p:sp>
      <p:sp>
        <p:nvSpPr>
          <p:cNvPr id="3" name="Content Placeholder 2"/>
          <p:cNvSpPr>
            <a:spLocks noGrp="1"/>
          </p:cNvSpPr>
          <p:nvPr>
            <p:ph idx="1"/>
          </p:nvPr>
        </p:nvSpPr>
        <p:spPr>
          <a:xfrm>
            <a:off x="571500" y="1395772"/>
            <a:ext cx="8001000" cy="3328628"/>
          </a:xfrm>
        </p:spPr>
        <p:txBody>
          <a:bodyPr>
            <a:normAutofit lnSpcReduction="10000"/>
          </a:bodyPr>
          <a:lstStyle/>
          <a:p>
            <a:pPr marL="0" indent="0">
              <a:buNone/>
            </a:pPr>
            <a:r>
              <a:rPr lang="en-US" sz="1800" dirty="0" smtClean="0"/>
              <a:t>There are a few ways to go about this lifestyle and each can be very effective in helping save animals and the environment if done correctly. Here are the different ways:</a:t>
            </a:r>
          </a:p>
          <a:p>
            <a:endParaRPr lang="en-US" sz="1800" dirty="0" smtClean="0"/>
          </a:p>
          <a:p>
            <a:r>
              <a:rPr lang="en-US" sz="1800" b="1" i="1" u="sng" dirty="0" smtClean="0"/>
              <a:t>VEGAN</a:t>
            </a:r>
            <a:r>
              <a:rPr lang="en-US" sz="1800" dirty="0" smtClean="0"/>
              <a:t>- a vegetarian who excludes all animal products from diet, including those that can be obtained without killing the animal. (</a:t>
            </a:r>
            <a:r>
              <a:rPr lang="en-US" sz="1800" dirty="0"/>
              <a:t>(Frey, Rebecca J. </a:t>
            </a:r>
            <a:r>
              <a:rPr lang="en-US" sz="1800" dirty="0" smtClean="0"/>
              <a:t>8)</a:t>
            </a:r>
          </a:p>
          <a:p>
            <a:r>
              <a:rPr lang="en-US" sz="1800" b="1" i="1" u="sng" dirty="0" smtClean="0"/>
              <a:t>LACTOVEGETARIAN</a:t>
            </a:r>
            <a:r>
              <a:rPr lang="en-US" sz="1800" dirty="0" smtClean="0"/>
              <a:t>- a vegetarian who uses milk and cheese in addition to </a:t>
            </a:r>
            <a:r>
              <a:rPr lang="en-US" sz="1800" dirty="0"/>
              <a:t>plant-based foods (Frey, Rebecca J. </a:t>
            </a:r>
            <a:r>
              <a:rPr lang="en-US" sz="1800" dirty="0" smtClean="0"/>
              <a:t>7)</a:t>
            </a:r>
          </a:p>
          <a:p>
            <a:r>
              <a:rPr lang="en-US" sz="1800" b="1" i="1" u="sng" dirty="0" smtClean="0"/>
              <a:t>OVOLACTOVEGETARIAN</a:t>
            </a:r>
            <a:r>
              <a:rPr lang="en-US" sz="1800" dirty="0" smtClean="0"/>
              <a:t>- a vegetarian who consumes eggs and dairy products as well as plant-based foods.</a:t>
            </a:r>
            <a:r>
              <a:rPr lang="en-US" sz="1800" dirty="0"/>
              <a:t> (Frey, Rebecca J. </a:t>
            </a:r>
            <a:r>
              <a:rPr lang="en-US" sz="1800" dirty="0" smtClean="0"/>
              <a:t>7)</a:t>
            </a:r>
          </a:p>
          <a:p>
            <a:r>
              <a:rPr lang="en-US" sz="1800" b="1" i="1" u="sng" dirty="0" smtClean="0"/>
              <a:t>OVOVEGETARIAN</a:t>
            </a:r>
            <a:r>
              <a:rPr lang="en-US" sz="1800" dirty="0" smtClean="0"/>
              <a:t>- a vegetarian who eats eggs in addition to </a:t>
            </a:r>
            <a:r>
              <a:rPr lang="en-US" sz="1800" dirty="0"/>
              <a:t>plant-based foods(Frey, Rebecca J. </a:t>
            </a:r>
            <a:r>
              <a:rPr lang="en-US" sz="1800" dirty="0" smtClean="0"/>
              <a:t>7)</a:t>
            </a:r>
          </a:p>
        </p:txBody>
      </p:sp>
      <p:sp>
        <p:nvSpPr>
          <p:cNvPr id="4" name="TextBox 3"/>
          <p:cNvSpPr txBox="1"/>
          <p:nvPr/>
        </p:nvSpPr>
        <p:spPr>
          <a:xfrm>
            <a:off x="304800" y="5029926"/>
            <a:ext cx="8534400" cy="984885"/>
          </a:xfrm>
          <a:prstGeom prst="rect">
            <a:avLst/>
          </a:prstGeom>
          <a:noFill/>
        </p:spPr>
        <p:txBody>
          <a:bodyPr wrap="square" rtlCol="0">
            <a:spAutoFit/>
          </a:bodyPr>
          <a:lstStyle/>
          <a:p>
            <a:r>
              <a:rPr lang="en-US" sz="1400" dirty="0" smtClean="0"/>
              <a:t>What does this mean for food consumption? </a:t>
            </a:r>
          </a:p>
          <a:p>
            <a:r>
              <a:rPr lang="en-US" sz="1400" dirty="0" smtClean="0"/>
              <a:t>Well this means that vegans exclude all meat, dairy, fish, poultry and egg products from their diet. As for deriving their protein from sources like beans, tofu, soy products, nuts, seeds and whole grains. </a:t>
            </a:r>
            <a:r>
              <a:rPr lang="en-US" sz="1400" dirty="0"/>
              <a:t>(Frey, Rebecca J. 1)</a:t>
            </a:r>
          </a:p>
          <a:p>
            <a:endParaRPr lang="en-US" sz="1600" dirty="0" smtClean="0"/>
          </a:p>
        </p:txBody>
      </p:sp>
      <p:sp>
        <p:nvSpPr>
          <p:cNvPr id="6" name="TextBox 5"/>
          <p:cNvSpPr txBox="1"/>
          <p:nvPr/>
        </p:nvSpPr>
        <p:spPr>
          <a:xfrm>
            <a:off x="304800" y="5845534"/>
            <a:ext cx="8267700" cy="584775"/>
          </a:xfrm>
          <a:prstGeom prst="rect">
            <a:avLst/>
          </a:prstGeom>
          <a:noFill/>
        </p:spPr>
        <p:txBody>
          <a:bodyPr wrap="square" rtlCol="0">
            <a:spAutoFit/>
          </a:bodyPr>
          <a:lstStyle/>
          <a:p>
            <a:r>
              <a:rPr lang="en-US" sz="1600" dirty="0" smtClean="0"/>
              <a:t>Vegans also avoid using any kind of clothing, cosmetics or any other products for personal use that are made from animal products. </a:t>
            </a:r>
            <a:r>
              <a:rPr lang="en-US" sz="1600" dirty="0"/>
              <a:t>(Frey, Rebecca J. 1</a:t>
            </a:r>
            <a:r>
              <a:rPr lang="en-US" sz="1600" dirty="0" smtClean="0"/>
              <a:t>)</a:t>
            </a:r>
            <a:endParaRPr lang="en-US" sz="1600" dirty="0"/>
          </a:p>
        </p:txBody>
      </p:sp>
    </p:spTree>
    <p:extLst>
      <p:ext uri="{BB962C8B-B14F-4D97-AF65-F5344CB8AC3E}">
        <p14:creationId xmlns:p14="http://schemas.microsoft.com/office/powerpoint/2010/main" val="71886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u="sng" dirty="0" smtClean="0"/>
              <a:t>About the Lifestyle</a:t>
            </a:r>
            <a:endParaRPr lang="en-US" sz="8000" b="1" u="sng" dirty="0"/>
          </a:p>
        </p:txBody>
      </p:sp>
      <p:sp>
        <p:nvSpPr>
          <p:cNvPr id="3" name="Content Placeholder 2"/>
          <p:cNvSpPr>
            <a:spLocks noGrp="1"/>
          </p:cNvSpPr>
          <p:nvPr>
            <p:ph idx="1"/>
          </p:nvPr>
        </p:nvSpPr>
        <p:spPr>
          <a:xfrm>
            <a:off x="457200" y="1600201"/>
            <a:ext cx="7086600" cy="3048000"/>
          </a:xfrm>
        </p:spPr>
        <p:txBody>
          <a:bodyPr>
            <a:normAutofit/>
          </a:bodyPr>
          <a:lstStyle/>
          <a:p>
            <a:pPr marL="0" indent="0">
              <a:buNone/>
            </a:pPr>
            <a:endParaRPr lang="en-US" sz="1800" dirty="0"/>
          </a:p>
          <a:p>
            <a:pPr marL="0" indent="0">
              <a:buNone/>
            </a:pPr>
            <a:endParaRPr lang="en-US" sz="1800" dirty="0"/>
          </a:p>
          <a:p>
            <a:pPr marL="0" indent="0">
              <a:buNone/>
            </a:pPr>
            <a:endParaRPr lang="en-US" sz="1800" dirty="0"/>
          </a:p>
        </p:txBody>
      </p:sp>
      <p:sp>
        <p:nvSpPr>
          <p:cNvPr id="4" name="TextBox 3"/>
          <p:cNvSpPr txBox="1"/>
          <p:nvPr/>
        </p:nvSpPr>
        <p:spPr>
          <a:xfrm>
            <a:off x="533400" y="1417638"/>
            <a:ext cx="8305800" cy="2954655"/>
          </a:xfrm>
          <a:prstGeom prst="rect">
            <a:avLst/>
          </a:prstGeom>
          <a:noFill/>
        </p:spPr>
        <p:txBody>
          <a:bodyPr wrap="square" rtlCol="0">
            <a:spAutoFit/>
          </a:bodyPr>
          <a:lstStyle/>
          <a:p>
            <a:r>
              <a:rPr lang="en-US" sz="2400" dirty="0" smtClean="0"/>
              <a:t>A statement of the American Vegan Society (AVS), which was founded in 1960, gives a great message to those thinking of joining this lifestyle. It reads “Veganism is compassion in action. It is a philosophy, diet and lifestyle. Veganism is an advanced way of living in accordance with Reverence of Life, recognizing the rights of all living creatures and extending them the compassion, kindness and justified in the Golden Rule.” </a:t>
            </a:r>
            <a:r>
              <a:rPr lang="en-US" sz="2400" dirty="0"/>
              <a:t>(Frey, Rebecca J. </a:t>
            </a:r>
            <a:r>
              <a:rPr lang="en-US" sz="2400" dirty="0" smtClean="0"/>
              <a:t>3)</a:t>
            </a:r>
            <a:endParaRPr lang="en-US" sz="2400" dirty="0"/>
          </a:p>
          <a:p>
            <a:endParaRPr lang="en-US" dirty="0"/>
          </a:p>
        </p:txBody>
      </p:sp>
      <p:sp>
        <p:nvSpPr>
          <p:cNvPr id="5" name="TextBox 4"/>
          <p:cNvSpPr txBox="1"/>
          <p:nvPr/>
        </p:nvSpPr>
        <p:spPr>
          <a:xfrm>
            <a:off x="685800" y="4343400"/>
            <a:ext cx="4267200" cy="1815882"/>
          </a:xfrm>
          <a:prstGeom prst="rect">
            <a:avLst/>
          </a:prstGeom>
          <a:noFill/>
        </p:spPr>
        <p:txBody>
          <a:bodyPr wrap="square" rtlCol="0">
            <a:spAutoFit/>
          </a:bodyPr>
          <a:lstStyle/>
          <a:p>
            <a:r>
              <a:rPr lang="en-US" sz="2800" b="1" dirty="0" smtClean="0"/>
              <a:t>The Golden Rule for those who do not know is “</a:t>
            </a:r>
            <a:r>
              <a:rPr lang="en-US" sz="2800" b="1" dirty="0"/>
              <a:t>Do unto others as you would have them do unto you.”</a:t>
            </a:r>
          </a:p>
        </p:txBody>
      </p:sp>
    </p:spTree>
    <p:extLst>
      <p:ext uri="{BB962C8B-B14F-4D97-AF65-F5344CB8AC3E}">
        <p14:creationId xmlns:p14="http://schemas.microsoft.com/office/powerpoint/2010/main" val="1727538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b="1" u="sng" dirty="0" smtClean="0"/>
              <a:t>Health Benefits</a:t>
            </a:r>
            <a:endParaRPr lang="en-US" sz="8800" b="1" u="sng" dirty="0"/>
          </a:p>
        </p:txBody>
      </p:sp>
      <p:sp>
        <p:nvSpPr>
          <p:cNvPr id="3" name="Content Placeholder 2"/>
          <p:cNvSpPr>
            <a:spLocks noGrp="1"/>
          </p:cNvSpPr>
          <p:nvPr>
            <p:ph idx="1"/>
          </p:nvPr>
        </p:nvSpPr>
        <p:spPr>
          <a:xfrm>
            <a:off x="762000" y="1636739"/>
            <a:ext cx="7058770" cy="2520562"/>
          </a:xfrm>
          <a:noFill/>
        </p:spPr>
        <p:txBody>
          <a:bodyPr>
            <a:normAutofit fontScale="92500"/>
          </a:bodyPr>
          <a:lstStyle/>
          <a:p>
            <a:pPr marL="0" indent="0">
              <a:buNone/>
            </a:pPr>
            <a:r>
              <a:rPr lang="en-US" sz="2400" dirty="0" smtClean="0"/>
              <a:t>One of the main benefits of taking up veganism, besides being the most sustainable diet in terms of the environment, is that plant-based diets are a form of preventative health care. This means that for people with an increased risk of diseases like type 2 diabetes, heart disease and even some forms of cancer that a plant-based diet could be the start to their journey in recovery. (Frey</a:t>
            </a:r>
            <a:r>
              <a:rPr lang="en-US" sz="2400" dirty="0"/>
              <a:t>, Rebecca J. </a:t>
            </a:r>
            <a:r>
              <a:rPr lang="en-US" sz="2400" dirty="0" smtClean="0"/>
              <a:t>5)</a:t>
            </a:r>
            <a:endParaRPr lang="en-US" sz="2400" dirty="0"/>
          </a:p>
          <a:p>
            <a:endParaRPr lang="en-US" sz="2000" dirty="0"/>
          </a:p>
        </p:txBody>
      </p:sp>
      <p:sp>
        <p:nvSpPr>
          <p:cNvPr id="4" name="TextBox 3"/>
          <p:cNvSpPr txBox="1"/>
          <p:nvPr/>
        </p:nvSpPr>
        <p:spPr>
          <a:xfrm>
            <a:off x="758024" y="4183788"/>
            <a:ext cx="6677770" cy="1538883"/>
          </a:xfrm>
          <a:prstGeom prst="rect">
            <a:avLst/>
          </a:prstGeom>
          <a:noFill/>
        </p:spPr>
        <p:txBody>
          <a:bodyPr wrap="square" rtlCol="0">
            <a:spAutoFit/>
          </a:bodyPr>
          <a:lstStyle/>
          <a:p>
            <a:pPr>
              <a:lnSpc>
                <a:spcPct val="80000"/>
              </a:lnSpc>
              <a:spcBef>
                <a:spcPct val="20000"/>
              </a:spcBef>
            </a:pPr>
            <a:r>
              <a:rPr lang="en-US" sz="1900" dirty="0"/>
              <a:t>Some other health benefits that go along with either a vegan diet or a not so strict vegetarian diet consist of lowered blood pressure and cholesterol levels, lower rates of cardiovascular disease and stroke, and even in some cases lowered the risk of colon and prostate cancer. (Frey, Rebecca J. 5)</a:t>
            </a:r>
          </a:p>
          <a:p>
            <a:endParaRPr lang="en-US" dirty="0"/>
          </a:p>
        </p:txBody>
      </p:sp>
      <p:sp>
        <p:nvSpPr>
          <p:cNvPr id="5" name="TextBox 4"/>
          <p:cNvSpPr txBox="1"/>
          <p:nvPr/>
        </p:nvSpPr>
        <p:spPr>
          <a:xfrm>
            <a:off x="1219200" y="5688215"/>
            <a:ext cx="7315200" cy="584775"/>
          </a:xfrm>
          <a:prstGeom prst="rect">
            <a:avLst/>
          </a:prstGeom>
          <a:noFill/>
        </p:spPr>
        <p:txBody>
          <a:bodyPr wrap="square" rtlCol="0">
            <a:spAutoFit/>
          </a:bodyPr>
          <a:lstStyle/>
          <a:p>
            <a:r>
              <a:rPr lang="en-US" sz="1400" dirty="0" smtClean="0"/>
              <a:t>These diets can also cause weight loss and lower BMI as well. </a:t>
            </a:r>
            <a:r>
              <a:rPr lang="en-US" sz="1400" dirty="0"/>
              <a:t>(Frey, Rebecca J. 3)</a:t>
            </a:r>
          </a:p>
          <a:p>
            <a:endParaRPr lang="en-US" dirty="0"/>
          </a:p>
        </p:txBody>
      </p:sp>
    </p:spTree>
    <p:extLst>
      <p:ext uri="{BB962C8B-B14F-4D97-AF65-F5344CB8AC3E}">
        <p14:creationId xmlns:p14="http://schemas.microsoft.com/office/powerpoint/2010/main" val="245157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b="1" u="sng" dirty="0" smtClean="0"/>
              <a:t>Overall Health</a:t>
            </a:r>
            <a:endParaRPr lang="en-US" sz="8800" b="1" u="sng" dirty="0"/>
          </a:p>
        </p:txBody>
      </p:sp>
      <p:sp>
        <p:nvSpPr>
          <p:cNvPr id="3" name="Content Placeholder 2"/>
          <p:cNvSpPr>
            <a:spLocks noGrp="1"/>
          </p:cNvSpPr>
          <p:nvPr>
            <p:ph idx="1"/>
          </p:nvPr>
        </p:nvSpPr>
        <p:spPr>
          <a:xfrm>
            <a:off x="838200" y="1367263"/>
            <a:ext cx="7696200" cy="4191000"/>
          </a:xfrm>
        </p:spPr>
        <p:txBody>
          <a:bodyPr>
            <a:normAutofit fontScale="92500" lnSpcReduction="20000"/>
          </a:bodyPr>
          <a:lstStyle/>
          <a:p>
            <a:pPr marL="0" indent="0">
              <a:buNone/>
            </a:pPr>
            <a:r>
              <a:rPr lang="en-US" sz="1800" dirty="0" smtClean="0"/>
              <a:t>When looking at the overall health of today’s society it is easy to see that there are a growing number of concerns dealing with the raising and producing of meat products. One that is well-known is the creation and “spread of antibiotic-resistant bacteria cause by the modern methods of raising animals</a:t>
            </a:r>
            <a:r>
              <a:rPr lang="en-US" sz="1800" dirty="0"/>
              <a:t>.” (</a:t>
            </a:r>
            <a:r>
              <a:rPr lang="en-US" sz="1800" dirty="0" err="1"/>
              <a:t>McDermont</a:t>
            </a:r>
            <a:r>
              <a:rPr lang="en-US" sz="1800" dirty="0"/>
              <a:t>, </a:t>
            </a:r>
            <a:r>
              <a:rPr lang="en-US" sz="1800" dirty="0" smtClean="0"/>
              <a:t>Matthew. 56) </a:t>
            </a:r>
            <a:endParaRPr lang="en-US" sz="1800" dirty="0"/>
          </a:p>
          <a:p>
            <a:pPr marL="0" indent="0">
              <a:buNone/>
            </a:pPr>
            <a:endParaRPr lang="en-US" sz="1800" dirty="0" smtClean="0"/>
          </a:p>
          <a:p>
            <a:pPr marL="0" indent="0">
              <a:buNone/>
            </a:pPr>
            <a:r>
              <a:rPr lang="en-US" sz="1800" dirty="0" smtClean="0"/>
              <a:t>It is now because of the rise in antibiotic-resistant infections that the US Centers for Disease Control estimated “that each year Americans incur at least 2 million antibiotic-resistant infections”(</a:t>
            </a:r>
            <a:r>
              <a:rPr lang="en-US" sz="1800" dirty="0" err="1"/>
              <a:t>McDermont</a:t>
            </a:r>
            <a:r>
              <a:rPr lang="en-US" sz="1800" dirty="0"/>
              <a:t>, Matthew. </a:t>
            </a:r>
            <a:r>
              <a:rPr lang="en-US" sz="1800" dirty="0" smtClean="0"/>
              <a:t>56) and these numbers will continue to rise without proper regulation in the industry. </a:t>
            </a:r>
          </a:p>
          <a:p>
            <a:pPr marL="0" indent="0">
              <a:buNone/>
            </a:pPr>
            <a:endParaRPr lang="en-US" sz="1800" dirty="0" smtClean="0"/>
          </a:p>
          <a:p>
            <a:pPr marL="0" indent="0">
              <a:buNone/>
            </a:pPr>
            <a:r>
              <a:rPr lang="en-US" sz="1800" dirty="0" smtClean="0"/>
              <a:t>This threat is so serve that the United Nations has characterized it as a global crisis and “only three other health issues have ever been the focus on high-level general assembly meetings: HIV, Ebola and </a:t>
            </a:r>
            <a:r>
              <a:rPr lang="en-US" sz="1800" dirty="0" err="1" smtClean="0"/>
              <a:t>noncommunicable</a:t>
            </a:r>
            <a:r>
              <a:rPr lang="en-US" sz="1800" dirty="0" smtClean="0"/>
              <a:t> diseases.” </a:t>
            </a:r>
            <a:r>
              <a:rPr lang="en-US" sz="1800" dirty="0"/>
              <a:t>(</a:t>
            </a:r>
            <a:r>
              <a:rPr lang="en-US" sz="1800" dirty="0" err="1"/>
              <a:t>McDermont</a:t>
            </a:r>
            <a:r>
              <a:rPr lang="en-US" sz="1800" dirty="0"/>
              <a:t>, Matthew. 56) </a:t>
            </a:r>
          </a:p>
          <a:p>
            <a:pPr marL="0" indent="0">
              <a:buNone/>
            </a:pPr>
            <a:endParaRPr lang="en-US" sz="1800" dirty="0" smtClean="0"/>
          </a:p>
          <a:p>
            <a:pPr marL="0" indent="0">
              <a:buNone/>
            </a:pPr>
            <a:r>
              <a:rPr lang="en-US" sz="2000" dirty="0" smtClean="0"/>
              <a:t> </a:t>
            </a:r>
            <a:endParaRPr lang="en-US" sz="2000" dirty="0"/>
          </a:p>
          <a:p>
            <a:pPr marL="0" indent="0">
              <a:buNone/>
            </a:pPr>
            <a:endParaRPr lang="en-US" sz="2000" dirty="0" smtClean="0"/>
          </a:p>
        </p:txBody>
      </p:sp>
      <p:sp>
        <p:nvSpPr>
          <p:cNvPr id="4" name="TextBox 3"/>
          <p:cNvSpPr txBox="1"/>
          <p:nvPr/>
        </p:nvSpPr>
        <p:spPr>
          <a:xfrm>
            <a:off x="2473518" y="5181600"/>
            <a:ext cx="4425563" cy="830997"/>
          </a:xfrm>
          <a:prstGeom prst="rect">
            <a:avLst/>
          </a:prstGeom>
          <a:noFill/>
        </p:spPr>
        <p:txBody>
          <a:bodyPr wrap="square" rtlCol="0">
            <a:spAutoFit/>
          </a:bodyPr>
          <a:lstStyle/>
          <a:p>
            <a:r>
              <a:rPr lang="en-US" sz="1200" dirty="0"/>
              <a:t>Did you know that around the world “more than half of all the antibiotics produced are given to farm animals” and more than 80% of the USA’s antibiotics are actually given to farm animals? (</a:t>
            </a:r>
            <a:r>
              <a:rPr lang="en-US" sz="1200" dirty="0" err="1"/>
              <a:t>McDermont</a:t>
            </a:r>
            <a:r>
              <a:rPr lang="en-US" sz="1200" dirty="0"/>
              <a:t>, Matthew. 56) </a:t>
            </a:r>
          </a:p>
        </p:txBody>
      </p:sp>
    </p:spTree>
    <p:extLst>
      <p:ext uri="{BB962C8B-B14F-4D97-AF65-F5344CB8AC3E}">
        <p14:creationId xmlns:p14="http://schemas.microsoft.com/office/powerpoint/2010/main" val="2004172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sz="5400" b="1" u="sng" dirty="0" smtClean="0"/>
              <a:t>Some of the Resources Used</a:t>
            </a:r>
            <a:endParaRPr lang="en-US" sz="5400" b="1" u="sng" dirty="0"/>
          </a:p>
        </p:txBody>
      </p:sp>
      <p:sp>
        <p:nvSpPr>
          <p:cNvPr id="3" name="Content Placeholder 2"/>
          <p:cNvSpPr>
            <a:spLocks noGrp="1"/>
          </p:cNvSpPr>
          <p:nvPr>
            <p:ph idx="1"/>
          </p:nvPr>
        </p:nvSpPr>
        <p:spPr>
          <a:xfrm>
            <a:off x="457200" y="1295400"/>
            <a:ext cx="8229600" cy="5257800"/>
          </a:xfrm>
        </p:spPr>
        <p:txBody>
          <a:bodyPr>
            <a:normAutofit lnSpcReduction="10000"/>
          </a:bodyPr>
          <a:lstStyle/>
          <a:p>
            <a:pPr marL="0" indent="0">
              <a:buNone/>
            </a:pPr>
            <a:r>
              <a:rPr lang="en-US" sz="1600" dirty="0" smtClean="0"/>
              <a:t>Now it is time to get a look into how much it costs for the environment to produce there animal products. According to the USDA, the ratio of kilograms of grain to </a:t>
            </a:r>
            <a:r>
              <a:rPr lang="en-US" sz="1600" dirty="0"/>
              <a:t>animal protein </a:t>
            </a:r>
            <a:r>
              <a:rPr lang="en-US" sz="1600" dirty="0" smtClean="0"/>
              <a:t>is:</a:t>
            </a:r>
          </a:p>
          <a:p>
            <a:r>
              <a:rPr lang="en-US" sz="1600" dirty="0" smtClean="0"/>
              <a:t>0.7 kg of grain to 1 kg of milk</a:t>
            </a:r>
          </a:p>
          <a:p>
            <a:r>
              <a:rPr lang="en-US" sz="1600" dirty="0" smtClean="0"/>
              <a:t>2.3 </a:t>
            </a:r>
            <a:r>
              <a:rPr lang="en-US" sz="1600" dirty="0"/>
              <a:t>kg of grain </a:t>
            </a:r>
            <a:r>
              <a:rPr lang="en-US" sz="1600" dirty="0" smtClean="0"/>
              <a:t>to 1 kg of chicken</a:t>
            </a:r>
          </a:p>
          <a:p>
            <a:r>
              <a:rPr lang="en-US" sz="1600" dirty="0" smtClean="0"/>
              <a:t>5.9 </a:t>
            </a:r>
            <a:r>
              <a:rPr lang="en-US" sz="1600" dirty="0"/>
              <a:t>kg of grain </a:t>
            </a:r>
            <a:r>
              <a:rPr lang="en-US" sz="1600" dirty="0" smtClean="0"/>
              <a:t>to 1 kg of pork </a:t>
            </a:r>
          </a:p>
          <a:p>
            <a:r>
              <a:rPr lang="en-US" sz="1600" dirty="0" smtClean="0"/>
              <a:t>11 </a:t>
            </a:r>
            <a:r>
              <a:rPr lang="en-US" sz="1600" dirty="0"/>
              <a:t>kg of grain</a:t>
            </a:r>
            <a:r>
              <a:rPr lang="en-US" sz="1600" dirty="0" smtClean="0"/>
              <a:t> to 1 kg of eggs</a:t>
            </a:r>
          </a:p>
          <a:p>
            <a:r>
              <a:rPr lang="en-US" sz="1600" dirty="0" smtClean="0"/>
              <a:t>13 </a:t>
            </a:r>
            <a:r>
              <a:rPr lang="en-US" sz="1600" dirty="0"/>
              <a:t>kg of grain </a:t>
            </a:r>
            <a:r>
              <a:rPr lang="en-US" sz="1600" dirty="0" smtClean="0"/>
              <a:t>to 1 kg of beef</a:t>
            </a:r>
          </a:p>
          <a:p>
            <a:r>
              <a:rPr lang="en-US" sz="1600" dirty="0" smtClean="0"/>
              <a:t>21</a:t>
            </a:r>
            <a:r>
              <a:rPr lang="en-US" sz="1600" dirty="0"/>
              <a:t> kg of grain</a:t>
            </a:r>
            <a:r>
              <a:rPr lang="en-US" sz="1600" dirty="0" smtClean="0"/>
              <a:t> to 1 kg of lamb</a:t>
            </a:r>
          </a:p>
          <a:p>
            <a:pPr marL="0" indent="0">
              <a:buNone/>
            </a:pPr>
            <a:r>
              <a:rPr lang="en-US" sz="1400" dirty="0" smtClean="0"/>
              <a:t>(“In other words, it takes 21 kg of edible grain (or 20 kg of forage) to yield 1 edible kg of lamb and 13 kg of edible grain (or 30 kg of forage) for 1 kg of beef.”) </a:t>
            </a:r>
            <a:r>
              <a:rPr lang="en-US" sz="1400" dirty="0"/>
              <a:t>(Henning, Brian. 68</a:t>
            </a:r>
            <a:r>
              <a:rPr lang="en-US" sz="1400" dirty="0" smtClean="0"/>
              <a:t>)</a:t>
            </a:r>
          </a:p>
          <a:p>
            <a:pPr marL="0" indent="0">
              <a:buNone/>
            </a:pPr>
            <a:endParaRPr lang="en-US" sz="1600" dirty="0" smtClean="0"/>
          </a:p>
          <a:p>
            <a:pPr marL="0" indent="0">
              <a:buNone/>
            </a:pPr>
            <a:r>
              <a:rPr lang="en-US" sz="1600" dirty="0" smtClean="0"/>
              <a:t>Now taking a look at freshwater usage, there was a study conducted by National Geographic in 2010 that said it takes:</a:t>
            </a:r>
          </a:p>
          <a:p>
            <a:r>
              <a:rPr lang="en-US" sz="1600" dirty="0" smtClean="0"/>
              <a:t>1,799 gallons of water to create 1 pound (0.5kg) of beef</a:t>
            </a:r>
          </a:p>
          <a:p>
            <a:r>
              <a:rPr lang="en-US" sz="1600" dirty="0" smtClean="0"/>
              <a:t>576 gallons of water to create 1</a:t>
            </a:r>
            <a:r>
              <a:rPr lang="en-US" sz="1600" dirty="0"/>
              <a:t> (0.5kg)</a:t>
            </a:r>
            <a:r>
              <a:rPr lang="en-US" sz="1600" dirty="0" smtClean="0"/>
              <a:t> pound of pork</a:t>
            </a:r>
          </a:p>
          <a:p>
            <a:r>
              <a:rPr lang="en-US" sz="1600" dirty="0" smtClean="0"/>
              <a:t>468 gallons of water to create 1</a:t>
            </a:r>
            <a:r>
              <a:rPr lang="en-US" sz="1600" dirty="0"/>
              <a:t> (0.5kg)</a:t>
            </a:r>
            <a:r>
              <a:rPr lang="en-US" sz="1600" dirty="0" smtClean="0"/>
              <a:t> pound of chicken</a:t>
            </a:r>
          </a:p>
          <a:p>
            <a:r>
              <a:rPr lang="en-US" sz="1600" dirty="0" smtClean="0"/>
              <a:t>216 gallons of water for 1 </a:t>
            </a:r>
            <a:r>
              <a:rPr lang="en-US" sz="1600" dirty="0"/>
              <a:t>(0.5kg) </a:t>
            </a:r>
            <a:r>
              <a:rPr lang="en-US" sz="1600" dirty="0" smtClean="0"/>
              <a:t>pound of soy beans</a:t>
            </a:r>
          </a:p>
          <a:p>
            <a:pPr marL="0" indent="0">
              <a:buNone/>
            </a:pPr>
            <a:r>
              <a:rPr lang="en-US" sz="1400" dirty="0" smtClean="0"/>
              <a:t>(It was estimated that producing one kilogram of animal protein requires 100 times more water than producing one kilogram of grain protein) </a:t>
            </a:r>
            <a:r>
              <a:rPr lang="en-US" sz="1400" dirty="0"/>
              <a:t>(Henning, Brian. </a:t>
            </a:r>
            <a:r>
              <a:rPr lang="en-US" sz="1400" dirty="0" smtClean="0"/>
              <a:t>70)</a:t>
            </a:r>
            <a:endParaRPr lang="en-US" sz="1400" dirty="0"/>
          </a:p>
          <a:p>
            <a:pPr marL="0" indent="0">
              <a:buNone/>
            </a:pPr>
            <a:endParaRPr lang="en-US" sz="1400" dirty="0" smtClean="0"/>
          </a:p>
          <a:p>
            <a:endParaRPr lang="en-US" sz="1600" dirty="0" smtClean="0"/>
          </a:p>
          <a:p>
            <a:pPr marL="0" indent="0">
              <a:buNone/>
            </a:pPr>
            <a:endParaRPr lang="en-US" sz="1600" dirty="0"/>
          </a:p>
        </p:txBody>
      </p:sp>
    </p:spTree>
    <p:extLst>
      <p:ext uri="{BB962C8B-B14F-4D97-AF65-F5344CB8AC3E}">
        <p14:creationId xmlns:p14="http://schemas.microsoft.com/office/powerpoint/2010/main" val="4192925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u="sng" dirty="0" smtClean="0"/>
              <a:t>Some of the Resources Used</a:t>
            </a:r>
            <a:endParaRPr lang="en-US" sz="5400" b="1" u="sng" dirty="0"/>
          </a:p>
        </p:txBody>
      </p:sp>
      <p:sp>
        <p:nvSpPr>
          <p:cNvPr id="3" name="Content Placeholder 2"/>
          <p:cNvSpPr>
            <a:spLocks noGrp="1"/>
          </p:cNvSpPr>
          <p:nvPr>
            <p:ph idx="1"/>
          </p:nvPr>
        </p:nvSpPr>
        <p:spPr/>
        <p:txBody>
          <a:bodyPr/>
          <a:lstStyle/>
          <a:p>
            <a:pPr marL="0" indent="0">
              <a:buNone/>
            </a:pPr>
            <a:r>
              <a:rPr lang="en-US" dirty="0" smtClean="0"/>
              <a:t>Another study revealed that “to produce 1 kg of beef in a US feedlot requires the equivalent of 14.8 kg of CO2. Producing 1 kg of beef this has a similar impact on the environment as 6.2 gallons of gasoline, or driving 160 miles in the average American mid-sized car.” </a:t>
            </a:r>
            <a:r>
              <a:rPr lang="en-US" dirty="0"/>
              <a:t>(Henning, Brian. </a:t>
            </a:r>
            <a:r>
              <a:rPr lang="en-US" dirty="0" smtClean="0"/>
              <a:t>74)</a:t>
            </a:r>
            <a:endParaRPr lang="en-US" dirty="0"/>
          </a:p>
          <a:p>
            <a:pPr marL="0" indent="0">
              <a:buNone/>
            </a:pPr>
            <a:endParaRPr lang="en-US" dirty="0"/>
          </a:p>
        </p:txBody>
      </p:sp>
    </p:spTree>
    <p:extLst>
      <p:ext uri="{BB962C8B-B14F-4D97-AF65-F5344CB8AC3E}">
        <p14:creationId xmlns:p14="http://schemas.microsoft.com/office/powerpoint/2010/main" val="409188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u="sng" dirty="0" smtClean="0"/>
              <a:t>Precautions &amp; Risks</a:t>
            </a:r>
            <a:endParaRPr lang="en-US" sz="7200" u="sng" dirty="0"/>
          </a:p>
        </p:txBody>
      </p:sp>
      <p:sp>
        <p:nvSpPr>
          <p:cNvPr id="3" name="Content Placeholder 2"/>
          <p:cNvSpPr>
            <a:spLocks noGrp="1"/>
          </p:cNvSpPr>
          <p:nvPr>
            <p:ph idx="1"/>
          </p:nvPr>
        </p:nvSpPr>
        <p:spPr/>
        <p:txBody>
          <a:bodyPr>
            <a:normAutofit lnSpcReduction="10000"/>
          </a:bodyPr>
          <a:lstStyle/>
          <a:p>
            <a:pPr marL="0" indent="0">
              <a:buNone/>
            </a:pPr>
            <a:r>
              <a:rPr lang="en-US" sz="2400" dirty="0" smtClean="0"/>
              <a:t>Remember though that is always wise to first talk to your physician in regards to any changes you might want to take on your diet because there can be risks associated in taking on this new lifestyle.</a:t>
            </a:r>
          </a:p>
          <a:p>
            <a:pPr marL="0" indent="0">
              <a:buNone/>
            </a:pPr>
            <a:r>
              <a:rPr lang="en-US" sz="2400" dirty="0" smtClean="0"/>
              <a:t>When these diets are not handled appropriately nutritional deficiencies in protein, minerals(iron, calcium and zinc), vitamins(vitamin D, riboflavin, vitamin B12 and vitamin A), iodine and omega-3 fatty acids can result. </a:t>
            </a:r>
            <a:r>
              <a:rPr lang="en-US" sz="2400" dirty="0"/>
              <a:t>(Frey, Rebecca J. </a:t>
            </a:r>
            <a:r>
              <a:rPr lang="en-US" sz="2400" dirty="0" smtClean="0"/>
              <a:t>6)</a:t>
            </a:r>
            <a:endParaRPr lang="en-US" sz="2400" dirty="0"/>
          </a:p>
          <a:p>
            <a:pPr marL="0" indent="0">
              <a:buNone/>
            </a:pPr>
            <a:endParaRPr lang="en-US" sz="2400" dirty="0" smtClean="0"/>
          </a:p>
          <a:p>
            <a:pPr marL="0" indent="0">
              <a:buNone/>
            </a:pPr>
            <a:r>
              <a:rPr lang="en-US" sz="2400" dirty="0" smtClean="0"/>
              <a:t>That why it is always recommended to seek out medical advice and go to a dietician first before starting any kind of diet that is different from your current one.</a:t>
            </a:r>
          </a:p>
          <a:p>
            <a:pPr marL="0" indent="0">
              <a:buNone/>
            </a:pPr>
            <a:endParaRPr lang="en-US" sz="1800" dirty="0"/>
          </a:p>
          <a:p>
            <a:pPr marL="0" indent="0">
              <a:buNone/>
            </a:pPr>
            <a:endParaRPr lang="en-US" sz="1800" dirty="0" smtClean="0"/>
          </a:p>
          <a:p>
            <a:pPr marL="0" indent="0">
              <a:buNone/>
            </a:pPr>
            <a:endParaRPr lang="en-US" sz="1800" dirty="0"/>
          </a:p>
        </p:txBody>
      </p:sp>
    </p:spTree>
    <p:extLst>
      <p:ext uri="{BB962C8B-B14F-4D97-AF65-F5344CB8AC3E}">
        <p14:creationId xmlns:p14="http://schemas.microsoft.com/office/powerpoint/2010/main" val="391251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u="sng" dirty="0" smtClean="0"/>
              <a:t>Precautions &amp; Risks</a:t>
            </a:r>
            <a:endParaRPr lang="en-US" sz="7200" u="sng" dirty="0"/>
          </a:p>
        </p:txBody>
      </p:sp>
      <p:sp>
        <p:nvSpPr>
          <p:cNvPr id="3" name="Content Placeholder 2"/>
          <p:cNvSpPr>
            <a:spLocks noGrp="1"/>
          </p:cNvSpPr>
          <p:nvPr>
            <p:ph idx="1"/>
          </p:nvPr>
        </p:nvSpPr>
        <p:spPr>
          <a:xfrm>
            <a:off x="1371600" y="1600200"/>
            <a:ext cx="5715000" cy="4876800"/>
          </a:xfrm>
        </p:spPr>
        <p:txBody>
          <a:bodyPr>
            <a:normAutofit/>
          </a:bodyPr>
          <a:lstStyle/>
          <a:p>
            <a:pPr marL="0" indent="0">
              <a:buNone/>
            </a:pPr>
            <a:r>
              <a:rPr lang="en-US" dirty="0" smtClean="0"/>
              <a:t>Also, some evidence suggests that these diets high in soy can increase the risk of breast cancer. </a:t>
            </a:r>
          </a:p>
          <a:p>
            <a:pPr marL="0" indent="0">
              <a:buNone/>
            </a:pPr>
            <a:r>
              <a:rPr lang="en-US" dirty="0" smtClean="0"/>
              <a:t>This is due to the high amount of phytoestrogens, or plant estrogens, in soy products that have actually been implicated in breast cancer.</a:t>
            </a:r>
            <a:r>
              <a:rPr lang="en-US" dirty="0"/>
              <a:t> (Frey, Rebecca J. 6)</a:t>
            </a:r>
          </a:p>
          <a:p>
            <a:pPr marL="0" indent="0">
              <a:buNone/>
            </a:pPr>
            <a:endParaRPr lang="en-US" sz="2800" dirty="0"/>
          </a:p>
        </p:txBody>
      </p:sp>
    </p:spTree>
    <p:extLst>
      <p:ext uri="{BB962C8B-B14F-4D97-AF65-F5344CB8AC3E}">
        <p14:creationId xmlns:p14="http://schemas.microsoft.com/office/powerpoint/2010/main" val="174269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dirty="0" smtClean="0">
                <a:latin typeface="Edwardian Script ITC" panose="030303020407070D0804" pitchFamily="66" charset="0"/>
              </a:rPr>
              <a:t>Conclusion?</a:t>
            </a:r>
            <a:endParaRPr lang="en-US" sz="8800" dirty="0">
              <a:latin typeface="Edwardian Script ITC" panose="030303020407070D0804" pitchFamily="66" charset="0"/>
            </a:endParaRPr>
          </a:p>
        </p:txBody>
      </p:sp>
      <p:sp>
        <p:nvSpPr>
          <p:cNvPr id="3" name="Content Placeholder 2"/>
          <p:cNvSpPr>
            <a:spLocks noGrp="1"/>
          </p:cNvSpPr>
          <p:nvPr>
            <p:ph idx="1"/>
          </p:nvPr>
        </p:nvSpPr>
        <p:spPr>
          <a:xfrm>
            <a:off x="1371600" y="1524000"/>
            <a:ext cx="6705600" cy="2590800"/>
          </a:xfrm>
        </p:spPr>
        <p:txBody>
          <a:bodyPr>
            <a:noAutofit/>
          </a:bodyPr>
          <a:lstStyle/>
          <a:p>
            <a:pPr marL="0" indent="0">
              <a:buNone/>
            </a:pPr>
            <a:r>
              <a:rPr lang="en-US" dirty="0" smtClean="0"/>
              <a:t>If we can consciously consume what we need and when we need it, we might just be able to save this planet we live </a:t>
            </a:r>
            <a:r>
              <a:rPr lang="en-US" dirty="0" smtClean="0"/>
              <a:t>on</a:t>
            </a:r>
            <a:r>
              <a:rPr lang="en-US" dirty="0"/>
              <a:t> </a:t>
            </a:r>
            <a:r>
              <a:rPr lang="en-US" dirty="0" smtClean="0"/>
              <a:t>for us and future generations.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962400"/>
            <a:ext cx="5852886" cy="2552700"/>
          </a:xfrm>
          <a:prstGeom prst="rect">
            <a:avLst/>
          </a:prstGeom>
        </p:spPr>
      </p:pic>
    </p:spTree>
    <p:extLst>
      <p:ext uri="{BB962C8B-B14F-4D97-AF65-F5344CB8AC3E}">
        <p14:creationId xmlns:p14="http://schemas.microsoft.com/office/powerpoint/2010/main" val="2602056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21419" y="1143000"/>
            <a:ext cx="8229600" cy="5257800"/>
          </a:xfrm>
        </p:spPr>
        <p:txBody>
          <a:bodyPr>
            <a:normAutofit/>
          </a:bodyPr>
          <a:lstStyle/>
          <a:p>
            <a:pPr marL="457200" marR="0" indent="-457200">
              <a:spcBef>
                <a:spcPts val="0"/>
              </a:spcBef>
              <a:spcAft>
                <a:spcPts val="800"/>
              </a:spcAft>
              <a:buNone/>
            </a:pPr>
            <a:r>
              <a:rPr lang="en-US" sz="1400" b="1" dirty="0" err="1">
                <a:ea typeface="Calibri"/>
                <a:cs typeface="Times New Roman"/>
              </a:rPr>
              <a:t>Bryngelsson</a:t>
            </a:r>
            <a:r>
              <a:rPr lang="en-US" sz="1400" b="1" dirty="0">
                <a:ea typeface="Calibri"/>
                <a:cs typeface="Times New Roman"/>
              </a:rPr>
              <a:t>, David, et al. “How Do Dietary Choices Influence the Energy-System Cost of Stabilizing </a:t>
            </a:r>
            <a:r>
              <a:rPr lang="en-US" sz="1400" b="1" dirty="0" smtClean="0">
                <a:ea typeface="Calibri"/>
                <a:cs typeface="Times New Roman"/>
              </a:rPr>
              <a:t>the Climate</a:t>
            </a:r>
            <a:r>
              <a:rPr lang="en-US" sz="1400" b="1" dirty="0">
                <a:ea typeface="Calibri"/>
                <a:cs typeface="Times New Roman"/>
              </a:rPr>
              <a:t>?” Energies (19961073), vol. 10, no. 2, Feb. 2017, pp. 1–13. EBSCOhost, doi:10.3390/en10020182</a:t>
            </a:r>
            <a:r>
              <a:rPr lang="en-US" sz="1400" b="1" dirty="0" smtClean="0">
                <a:ea typeface="Calibri"/>
                <a:cs typeface="Times New Roman"/>
              </a:rPr>
              <a:t>. Accessed Sept. 24, 2018</a:t>
            </a:r>
            <a:endParaRPr lang="en-US" sz="1400" b="1" dirty="0">
              <a:ea typeface="Calibri"/>
              <a:cs typeface="Times New Roman"/>
            </a:endParaRPr>
          </a:p>
          <a:p>
            <a:pPr marL="457200" marR="0" indent="-457200">
              <a:spcBef>
                <a:spcPts val="0"/>
              </a:spcBef>
              <a:spcAft>
                <a:spcPts val="800"/>
              </a:spcAft>
              <a:buNone/>
            </a:pPr>
            <a:r>
              <a:rPr lang="en-US" sz="1400" b="1" dirty="0">
                <a:ea typeface="Calibri"/>
                <a:cs typeface="Times New Roman"/>
              </a:rPr>
              <a:t> Frey, Rebecca J. "Veganism." The Gale Encyclopedia of Diets, edited by Kristin Key, Gale, 2nd edition, 2013. Credo Reference, https://search.credoreference.com/content/entry/galediets/veganism/0? </a:t>
            </a:r>
            <a:r>
              <a:rPr lang="en-US" sz="1400" b="1" dirty="0" err="1">
                <a:ea typeface="Calibri"/>
                <a:cs typeface="Times New Roman"/>
              </a:rPr>
              <a:t>institutionId</a:t>
            </a:r>
            <a:r>
              <a:rPr lang="en-US" sz="1400" b="1" dirty="0">
                <a:ea typeface="Calibri"/>
                <a:cs typeface="Times New Roman"/>
              </a:rPr>
              <a:t>=5312. Accessed 24 Sep. 2018.</a:t>
            </a:r>
          </a:p>
          <a:p>
            <a:pPr marL="457200" indent="-457200">
              <a:spcBef>
                <a:spcPts val="0"/>
              </a:spcBef>
              <a:spcAft>
                <a:spcPts val="800"/>
              </a:spcAft>
              <a:buNone/>
            </a:pPr>
            <a:r>
              <a:rPr lang="en-US" sz="1400" b="1" dirty="0">
                <a:ea typeface="Calibri"/>
                <a:cs typeface="Times New Roman"/>
              </a:rPr>
              <a:t>Henning, Brian. “Standing in Livestock’s ‘’Long Shadow’’: The Ethics of Eating Meat on a Small Planet.” Ethics &amp; the Environment, vol. 16, no. 2, Fall 2011, pp. 63–93. EBSCOhost, doi:10.2979/ethicsenviro.16.2.63. Accessed Sept. 24, </a:t>
            </a:r>
            <a:r>
              <a:rPr lang="en-US" sz="1400" b="1" dirty="0" smtClean="0">
                <a:ea typeface="Calibri"/>
                <a:cs typeface="Times New Roman"/>
              </a:rPr>
              <a:t>2018</a:t>
            </a:r>
            <a:endParaRPr lang="en-US" sz="1400" b="1" dirty="0">
              <a:ea typeface="Calibri"/>
              <a:cs typeface="Times New Roman"/>
            </a:endParaRPr>
          </a:p>
          <a:p>
            <a:pPr marL="457200" indent="-457200">
              <a:spcBef>
                <a:spcPts val="0"/>
              </a:spcBef>
              <a:spcAft>
                <a:spcPts val="800"/>
              </a:spcAft>
              <a:buNone/>
            </a:pPr>
            <a:r>
              <a:rPr lang="en-US" sz="1400" b="1" dirty="0" err="1" smtClean="0">
                <a:ea typeface="Calibri"/>
                <a:cs typeface="Times New Roman"/>
              </a:rPr>
              <a:t>McDermont</a:t>
            </a:r>
            <a:r>
              <a:rPr lang="en-US" sz="1400" b="1" dirty="0" smtClean="0">
                <a:ea typeface="Calibri"/>
                <a:cs typeface="Times New Roman"/>
              </a:rPr>
              <a:t>, Matthew. </a:t>
            </a:r>
            <a:r>
              <a:rPr lang="en-US" sz="1400" b="1" dirty="0">
                <a:ea typeface="Calibri"/>
                <a:cs typeface="Times New Roman"/>
              </a:rPr>
              <a:t>“Assessing the Meat Industry’s Impact on Earth’s Climate.” Hinduism Today, vol. 39, no. 1, Jan. 2017, pp. 52–57. EBSCOhost, search.ebscohost.com/</a:t>
            </a:r>
            <a:r>
              <a:rPr lang="en-US" sz="1400" b="1" dirty="0" err="1">
                <a:ea typeface="Calibri"/>
                <a:cs typeface="Times New Roman"/>
              </a:rPr>
              <a:t>login.aspx?direct</a:t>
            </a:r>
            <a:r>
              <a:rPr lang="en-US" sz="1400" b="1" dirty="0">
                <a:ea typeface="Calibri"/>
                <a:cs typeface="Times New Roman"/>
              </a:rPr>
              <a:t>=</a:t>
            </a:r>
            <a:r>
              <a:rPr lang="en-US" sz="1400" b="1" dirty="0" err="1">
                <a:ea typeface="Calibri"/>
                <a:cs typeface="Times New Roman"/>
              </a:rPr>
              <a:t>true&amp;db</a:t>
            </a:r>
            <a:r>
              <a:rPr lang="en-US" sz="1400" b="1" dirty="0">
                <a:ea typeface="Calibri"/>
                <a:cs typeface="Times New Roman"/>
              </a:rPr>
              <a:t>=a9h&amp;AN=119815877&amp;site=</a:t>
            </a:r>
            <a:r>
              <a:rPr lang="en-US" sz="1400" b="1" dirty="0" err="1">
                <a:ea typeface="Calibri"/>
                <a:cs typeface="Times New Roman"/>
              </a:rPr>
              <a:t>ehost</a:t>
            </a:r>
            <a:r>
              <a:rPr lang="en-US" sz="1400" b="1" dirty="0">
                <a:ea typeface="Calibri"/>
                <a:cs typeface="Times New Roman"/>
              </a:rPr>
              <a:t>-live. Accessed Sept. 24, </a:t>
            </a:r>
            <a:r>
              <a:rPr lang="en-US" sz="1400" b="1" dirty="0" smtClean="0">
                <a:ea typeface="Calibri"/>
                <a:cs typeface="Times New Roman"/>
              </a:rPr>
              <a:t>2018</a:t>
            </a:r>
            <a:endParaRPr lang="en-US" sz="1400" b="1" dirty="0">
              <a:ea typeface="Calibri"/>
              <a:cs typeface="Times New Roman"/>
            </a:endParaRPr>
          </a:p>
          <a:p>
            <a:pPr marL="457200" indent="-457200">
              <a:spcBef>
                <a:spcPts val="0"/>
              </a:spcBef>
              <a:spcAft>
                <a:spcPts val="800"/>
              </a:spcAft>
              <a:buNone/>
            </a:pPr>
            <a:r>
              <a:rPr lang="en-US" sz="1400" b="1" dirty="0">
                <a:ea typeface="Calibri"/>
                <a:cs typeface="Times New Roman"/>
              </a:rPr>
              <a:t>Fox, Michael Allen. “The Contribution of Vegetarianism to Ecosystem Health.” Ecosystem Health, vol. 5, no. 2, June 1999, pp. 70–74. EBSCOhost, doi:10.1046/j.1526-0992.1999.09911.x. Accessed Sept. 24, </a:t>
            </a:r>
            <a:r>
              <a:rPr lang="en-US" sz="1400" b="1" dirty="0" smtClean="0">
                <a:ea typeface="Calibri"/>
                <a:cs typeface="Times New Roman"/>
              </a:rPr>
              <a:t>2018</a:t>
            </a:r>
          </a:p>
          <a:p>
            <a:pPr marL="457200" indent="-457200">
              <a:lnSpc>
                <a:spcPct val="107000"/>
              </a:lnSpc>
              <a:spcBef>
                <a:spcPts val="0"/>
              </a:spcBef>
              <a:spcAft>
                <a:spcPts val="800"/>
              </a:spcAft>
              <a:buNone/>
            </a:pPr>
            <a:r>
              <a:rPr lang="en-US" sz="1400" b="1" dirty="0" err="1" smtClean="0">
                <a:ea typeface="Calibri"/>
                <a:cs typeface="Times New Roman"/>
              </a:rPr>
              <a:t>Puka</a:t>
            </a:r>
            <a:r>
              <a:rPr lang="en-US" sz="1400" b="1" dirty="0" smtClean="0">
                <a:ea typeface="Calibri"/>
                <a:cs typeface="Times New Roman"/>
              </a:rPr>
              <a:t>, Bill. “The Golden Rule.” </a:t>
            </a:r>
            <a:r>
              <a:rPr lang="en-US" sz="1400" b="1" i="1" dirty="0" smtClean="0">
                <a:ea typeface="Calibri"/>
                <a:cs typeface="Times New Roman"/>
              </a:rPr>
              <a:t>The Internet Encyclopedia </a:t>
            </a:r>
            <a:r>
              <a:rPr lang="en-US" sz="1400" b="1" i="1" dirty="0">
                <a:ea typeface="Calibri"/>
                <a:cs typeface="Times New Roman"/>
              </a:rPr>
              <a:t>of </a:t>
            </a:r>
            <a:r>
              <a:rPr lang="en-US" sz="1400" b="1" i="1" dirty="0" smtClean="0">
                <a:ea typeface="Calibri"/>
                <a:cs typeface="Times New Roman"/>
              </a:rPr>
              <a:t>Philosophy. </a:t>
            </a:r>
            <a:r>
              <a:rPr lang="en-US" sz="1400" b="1" dirty="0" smtClean="0">
                <a:ea typeface="Calibri"/>
                <a:cs typeface="Times New Roman"/>
              </a:rPr>
              <a:t>https</a:t>
            </a:r>
            <a:r>
              <a:rPr lang="en-US" sz="1400" b="1" dirty="0">
                <a:ea typeface="Calibri"/>
                <a:cs typeface="Times New Roman"/>
              </a:rPr>
              <a:t>://www.iep.utm.edu/goldrule/</a:t>
            </a:r>
            <a:endParaRPr lang="en-US" sz="1400" b="1" dirty="0" smtClean="0">
              <a:ea typeface="Calibri"/>
              <a:cs typeface="Times New Roman"/>
            </a:endParaRPr>
          </a:p>
          <a:p>
            <a:pPr marL="0">
              <a:lnSpc>
                <a:spcPct val="107000"/>
              </a:lnSpc>
              <a:spcBef>
                <a:spcPts val="0"/>
              </a:spcBef>
              <a:spcAft>
                <a:spcPts val="800"/>
              </a:spcAft>
            </a:pPr>
            <a:endParaRPr lang="en-US" sz="3400" b="1" dirty="0">
              <a:ea typeface="Calibri"/>
              <a:cs typeface="Times New Roman"/>
            </a:endParaRPr>
          </a:p>
          <a:p>
            <a:endParaRPr lang="en-US" dirty="0"/>
          </a:p>
        </p:txBody>
      </p:sp>
    </p:spTree>
    <p:extLst>
      <p:ext uri="{BB962C8B-B14F-4D97-AF65-F5344CB8AC3E}">
        <p14:creationId xmlns:p14="http://schemas.microsoft.com/office/powerpoint/2010/main" val="1987283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Resources</a:t>
            </a:r>
            <a:endParaRPr lang="en-US" dirty="0"/>
          </a:p>
        </p:txBody>
      </p:sp>
      <p:sp>
        <p:nvSpPr>
          <p:cNvPr id="3" name="Content Placeholder 2"/>
          <p:cNvSpPr>
            <a:spLocks noGrp="1"/>
          </p:cNvSpPr>
          <p:nvPr>
            <p:ph idx="1"/>
          </p:nvPr>
        </p:nvSpPr>
        <p:spPr/>
        <p:txBody>
          <a:bodyPr>
            <a:normAutofit/>
          </a:bodyPr>
          <a:lstStyle/>
          <a:p>
            <a:pPr marL="0" indent="0">
              <a:buNone/>
            </a:pPr>
            <a:r>
              <a:rPr lang="en-US" sz="1800" dirty="0" smtClean="0"/>
              <a:t>All images to the background of the slides found on Google(except 2,3,10,11 and 12):</a:t>
            </a:r>
          </a:p>
          <a:p>
            <a:r>
              <a:rPr lang="en-US" sz="1400" dirty="0">
                <a:hlinkClick r:id="rId2"/>
              </a:rPr>
              <a:t>http://www.xalazi.gr/perivallon/fysh/p/5790/fototropismos-gia-mia-thesi-ston-ilio</a:t>
            </a:r>
            <a:endParaRPr lang="en-US" sz="1400" dirty="0"/>
          </a:p>
          <a:p>
            <a:r>
              <a:rPr lang="en-US" sz="1400" dirty="0">
                <a:hlinkClick r:id="rId3"/>
              </a:rPr>
              <a:t>https://blogs.biomedcentral.com/on-biology/2016/05/18/quiz-think-know-everything-plants/</a:t>
            </a:r>
            <a:endParaRPr lang="en-US" sz="1400" dirty="0"/>
          </a:p>
          <a:p>
            <a:r>
              <a:rPr lang="en-US" sz="1400" dirty="0">
                <a:hlinkClick r:id="rId4"/>
              </a:rPr>
              <a:t>https://www.health.com/nutrition/too-much-healthy-fat</a:t>
            </a:r>
            <a:endParaRPr lang="en-US" sz="1400" dirty="0"/>
          </a:p>
          <a:p>
            <a:r>
              <a:rPr lang="en-US" sz="1400" dirty="0">
                <a:hlinkClick r:id="rId5"/>
              </a:rPr>
              <a:t>https://spaceplace.nasa.gov/stained-glass-earth/en/</a:t>
            </a:r>
            <a:endParaRPr lang="en-US" sz="1400" dirty="0"/>
          </a:p>
          <a:p>
            <a:endParaRPr lang="en-US" sz="1400" dirty="0"/>
          </a:p>
          <a:p>
            <a:r>
              <a:rPr lang="en-US" sz="1400" dirty="0"/>
              <a:t>SLIDE 1: </a:t>
            </a:r>
            <a:r>
              <a:rPr lang="en-US" sz="1400" dirty="0">
                <a:hlinkClick r:id="rId6"/>
              </a:rPr>
              <a:t>https://www.vegansociety.com/</a:t>
            </a:r>
            <a:endParaRPr lang="en-US" sz="1400" dirty="0"/>
          </a:p>
          <a:p>
            <a:r>
              <a:rPr lang="en-US" sz="1400" dirty="0"/>
              <a:t>SLIDE 2: </a:t>
            </a:r>
            <a:r>
              <a:rPr lang="en-US" sz="1400" dirty="0">
                <a:hlinkClick r:id="rId7"/>
              </a:rPr>
              <a:t>https://spectrumchart.blogspot.com/2017/01/chart-285-omnivorous-animals.html</a:t>
            </a:r>
            <a:endParaRPr lang="en-US" sz="1400" dirty="0"/>
          </a:p>
          <a:p>
            <a:r>
              <a:rPr lang="en-US" sz="1400" dirty="0"/>
              <a:t>SLIDE 12: </a:t>
            </a:r>
            <a:r>
              <a:rPr lang="en-US" sz="1400" dirty="0">
                <a:hlinkClick r:id="rId8"/>
              </a:rPr>
              <a:t>https://www.aspca.org/news/aspcas-2016-predictions-farm-animals</a:t>
            </a:r>
            <a:endParaRPr lang="en-US" sz="1400" dirty="0"/>
          </a:p>
          <a:p>
            <a:endParaRPr lang="en-US" sz="1100" dirty="0"/>
          </a:p>
        </p:txBody>
      </p:sp>
    </p:spTree>
    <p:extLst>
      <p:ext uri="{BB962C8B-B14F-4D97-AF65-F5344CB8AC3E}">
        <p14:creationId xmlns:p14="http://schemas.microsoft.com/office/powerpoint/2010/main" val="3658251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1435</TotalTime>
  <Words>1773</Words>
  <Application>Microsoft Office PowerPoint</Application>
  <PresentationFormat>On-screen Show (4:3)</PresentationFormat>
  <Paragraphs>82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Edwardian Script ITC</vt:lpstr>
      <vt:lpstr>Times New Roman</vt:lpstr>
      <vt:lpstr>Office Theme</vt:lpstr>
      <vt:lpstr>Plant-Based Lifestyles: Vegetarian, Vegan or  Somewhere In Between  </vt:lpstr>
      <vt:lpstr>A Little Backstory</vt:lpstr>
      <vt:lpstr>A Little Backstory</vt:lpstr>
      <vt:lpstr>About the Lifestyle</vt:lpstr>
      <vt:lpstr>About the Lifestyle</vt:lpstr>
      <vt:lpstr>Health Benefits</vt:lpstr>
      <vt:lpstr>Overall Health</vt:lpstr>
      <vt:lpstr>Some of the Resources Used</vt:lpstr>
      <vt:lpstr>Some of the Resources Used</vt:lpstr>
      <vt:lpstr>Precautions &amp; Risks</vt:lpstr>
      <vt:lpstr>Precautions &amp; Risks</vt:lpstr>
      <vt:lpstr>Conclusion?</vt:lpstr>
      <vt:lpstr>Resources</vt:lpstr>
      <vt:lpstr>Image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Plant-Based Lifestyles: Vegetarian, Vegan or  Somewhere In Between</dc:title>
  <dc:creator>Sally</dc:creator>
  <cp:lastModifiedBy>LR137 Student 008</cp:lastModifiedBy>
  <cp:revision>33</cp:revision>
  <dcterms:created xsi:type="dcterms:W3CDTF">2018-10-07T00:29:22Z</dcterms:created>
  <dcterms:modified xsi:type="dcterms:W3CDTF">2018-10-11T00:56:39Z</dcterms:modified>
</cp:coreProperties>
</file>