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63" r:id="rId4"/>
    <p:sldId id="264" r:id="rId5"/>
    <p:sldId id="257" r:id="rId6"/>
    <p:sldId id="260" r:id="rId7"/>
    <p:sldId id="258" r:id="rId8"/>
    <p:sldId id="259" r:id="rId9"/>
    <p:sldId id="265" r:id="rId10"/>
    <p:sldId id="261"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20" d="100"/>
          <a:sy n="120" d="100"/>
        </p:scale>
        <p:origin x="-1312"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10/9/18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10/9/18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10/9/18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10/9/18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10/9/18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10/9/18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10/9/18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10/9/18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10/9/18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10/9/18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10/9/18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t>10/9/18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a:cs typeface="Times New Roman"/>
              </a:rPr>
              <a:t>Parent Mental Illnes</a:t>
            </a:r>
            <a:r>
              <a:rPr lang="en-US" dirty="0" smtClean="0"/>
              <a:t>s</a:t>
            </a:r>
            <a:endParaRPr lang="en-US" dirty="0"/>
          </a:p>
        </p:txBody>
      </p:sp>
      <p:sp>
        <p:nvSpPr>
          <p:cNvPr id="3" name="Subtitle 2"/>
          <p:cNvSpPr>
            <a:spLocks noGrp="1"/>
          </p:cNvSpPr>
          <p:nvPr>
            <p:ph type="subTitle" idx="1"/>
          </p:nvPr>
        </p:nvSpPr>
        <p:spPr/>
        <p:txBody>
          <a:bodyPr>
            <a:normAutofit/>
          </a:bodyPr>
          <a:lstStyle/>
          <a:p>
            <a:r>
              <a:rPr lang="en-US" sz="2000" dirty="0" smtClean="0">
                <a:latin typeface="Times New Roman"/>
                <a:cs typeface="Times New Roman"/>
              </a:rPr>
              <a:t> Leeana Demchesen</a:t>
            </a:r>
          </a:p>
          <a:p>
            <a:r>
              <a:rPr lang="en-US" sz="2000" dirty="0" smtClean="0">
                <a:latin typeface="Times New Roman"/>
                <a:cs typeface="Times New Roman"/>
              </a:rPr>
              <a:t>English 010</a:t>
            </a:r>
          </a:p>
          <a:p>
            <a:r>
              <a:rPr lang="en-US" sz="2000" dirty="0" smtClean="0">
                <a:latin typeface="Times New Roman"/>
                <a:cs typeface="Times New Roman"/>
              </a:rPr>
              <a:t>Professor Ramos</a:t>
            </a:r>
            <a:endParaRPr lang="en-US" sz="2000" dirty="0">
              <a:latin typeface="Times New Roman"/>
              <a:cs typeface="Times New Roman"/>
            </a:endParaRPr>
          </a:p>
        </p:txBody>
      </p:sp>
    </p:spTree>
    <p:extLst>
      <p:ext uri="{BB962C8B-B14F-4D97-AF65-F5344CB8AC3E}">
        <p14:creationId xmlns:p14="http://schemas.microsoft.com/office/powerpoint/2010/main" val="3428986320"/>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xmlns:p14="http://schemas.microsoft.com/office/powerpoint/2010/main" spd="slow">
        <p:dissolv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Mental Illness?</a:t>
            </a:r>
            <a:endParaRPr lang="en-US" dirty="0"/>
          </a:p>
        </p:txBody>
      </p:sp>
      <p:sp>
        <p:nvSpPr>
          <p:cNvPr id="3" name="Content Placeholder 2"/>
          <p:cNvSpPr>
            <a:spLocks noGrp="1"/>
          </p:cNvSpPr>
          <p:nvPr>
            <p:ph idx="1"/>
          </p:nvPr>
        </p:nvSpPr>
        <p:spPr/>
        <p:txBody>
          <a:bodyPr>
            <a:normAutofit/>
          </a:bodyPr>
          <a:lstStyle/>
          <a:p>
            <a:r>
              <a:rPr lang="en-US" sz="2400" dirty="0" smtClean="0"/>
              <a:t>Mental illness is when a person to some degree loses control of their thoughts, feelings or behavior and is estimated to affect 1 in 4 people.</a:t>
            </a:r>
          </a:p>
          <a:p>
            <a:r>
              <a:rPr lang="en-US" sz="2400" dirty="0" smtClean="0"/>
              <a:t>Sometimes starts off mild such as depression but can also lead to the extreme of schizophrenia.</a:t>
            </a:r>
          </a:p>
          <a:p>
            <a:r>
              <a:rPr lang="en-US" sz="2400" dirty="0" smtClean="0"/>
              <a:t>Each person will have the same diagnosis but different experiences.</a:t>
            </a:r>
          </a:p>
          <a:p>
            <a:pPr marL="0" indent="0">
              <a:buNone/>
            </a:pPr>
            <a:endParaRPr lang="en-US" sz="2400" dirty="0" smtClean="0"/>
          </a:p>
          <a:p>
            <a:endParaRPr lang="en-US" sz="2400" dirty="0" smtClean="0"/>
          </a:p>
        </p:txBody>
      </p:sp>
      <p:pic>
        <p:nvPicPr>
          <p:cNvPr id="4" name="Picture 3" descr="Should We Still Be Talking About Stigma And Mental Illnes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8583" y="4296833"/>
            <a:ext cx="3036697" cy="22330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52662577"/>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Causes Mental Illness?</a:t>
            </a:r>
            <a:endParaRPr lang="en-US" dirty="0"/>
          </a:p>
        </p:txBody>
      </p:sp>
      <p:sp>
        <p:nvSpPr>
          <p:cNvPr id="3" name="Content Placeholder 2"/>
          <p:cNvSpPr>
            <a:spLocks noGrp="1"/>
          </p:cNvSpPr>
          <p:nvPr>
            <p:ph idx="1"/>
          </p:nvPr>
        </p:nvSpPr>
        <p:spPr/>
        <p:txBody>
          <a:bodyPr>
            <a:normAutofit/>
          </a:bodyPr>
          <a:lstStyle/>
          <a:p>
            <a:r>
              <a:rPr lang="en-US" sz="2400" dirty="0" smtClean="0"/>
              <a:t>Former or current drug use</a:t>
            </a:r>
          </a:p>
          <a:p>
            <a:r>
              <a:rPr lang="en-US" sz="2400" dirty="0" smtClean="0"/>
              <a:t>Heredity</a:t>
            </a:r>
          </a:p>
          <a:p>
            <a:r>
              <a:rPr lang="en-US" sz="2400" dirty="0" smtClean="0"/>
              <a:t>Personal experience that occurred earlier in life</a:t>
            </a:r>
          </a:p>
          <a:p>
            <a:r>
              <a:rPr lang="en-US" sz="2400" dirty="0" smtClean="0"/>
              <a:t>Personal losses</a:t>
            </a:r>
          </a:p>
          <a:p>
            <a:r>
              <a:rPr lang="en-US" sz="2400" dirty="0" smtClean="0"/>
              <a:t>Chemical Imbalance</a:t>
            </a:r>
          </a:p>
          <a:p>
            <a:r>
              <a:rPr lang="en-US" sz="2400" dirty="0" smtClean="0"/>
              <a:t>Genes</a:t>
            </a:r>
          </a:p>
          <a:p>
            <a:r>
              <a:rPr lang="en-US" sz="2400" dirty="0" smtClean="0"/>
              <a:t>Lifestyle</a:t>
            </a:r>
          </a:p>
          <a:p>
            <a:r>
              <a:rPr lang="en-US" sz="2400" dirty="0" smtClean="0"/>
              <a:t>Head </a:t>
            </a:r>
            <a:r>
              <a:rPr lang="en-US" sz="2400" dirty="0"/>
              <a:t>T</a:t>
            </a:r>
            <a:r>
              <a:rPr lang="en-US" sz="2400" dirty="0" smtClean="0"/>
              <a:t>rauma</a:t>
            </a:r>
          </a:p>
          <a:p>
            <a:endParaRPr lang="en-US" sz="2400" dirty="0" smtClean="0"/>
          </a:p>
          <a:p>
            <a:endParaRPr lang="en-US" sz="2400" dirty="0" smtClean="0"/>
          </a:p>
          <a:p>
            <a:endParaRPr lang="en-US" sz="2400" dirty="0"/>
          </a:p>
        </p:txBody>
      </p:sp>
      <p:pic>
        <p:nvPicPr>
          <p:cNvPr id="4" name="Picture 3" descr="Risk Factors Circles with Labels-0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9250" y="3533096"/>
            <a:ext cx="2942166" cy="2812417"/>
          </a:xfrm>
          <a:prstGeom prst="rect">
            <a:avLst/>
          </a:prstGeom>
        </p:spPr>
      </p:pic>
    </p:spTree>
    <p:extLst>
      <p:ext uri="{BB962C8B-B14F-4D97-AF65-F5344CB8AC3E}">
        <p14:creationId xmlns:p14="http://schemas.microsoft.com/office/powerpoint/2010/main" val="3524419067"/>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Are Some </a:t>
            </a:r>
            <a:r>
              <a:rPr lang="en-US" dirty="0"/>
              <a:t>F</a:t>
            </a:r>
            <a:r>
              <a:rPr lang="en-US" dirty="0" smtClean="0"/>
              <a:t>orms of Mental Illnesses?</a:t>
            </a:r>
            <a:endParaRPr lang="en-US" dirty="0"/>
          </a:p>
        </p:txBody>
      </p:sp>
      <p:sp>
        <p:nvSpPr>
          <p:cNvPr id="3" name="Content Placeholder 2"/>
          <p:cNvSpPr>
            <a:spLocks noGrp="1"/>
          </p:cNvSpPr>
          <p:nvPr>
            <p:ph idx="1"/>
          </p:nvPr>
        </p:nvSpPr>
        <p:spPr/>
        <p:txBody>
          <a:bodyPr>
            <a:normAutofit/>
          </a:bodyPr>
          <a:lstStyle/>
          <a:p>
            <a:r>
              <a:rPr lang="en-US" sz="2400" dirty="0" smtClean="0"/>
              <a:t>Clinical Depression</a:t>
            </a:r>
          </a:p>
          <a:p>
            <a:r>
              <a:rPr lang="en-US" sz="2400" dirty="0" smtClean="0"/>
              <a:t>Bipolar Disorder</a:t>
            </a:r>
          </a:p>
          <a:p>
            <a:r>
              <a:rPr lang="en-US" sz="2400" dirty="0" smtClean="0"/>
              <a:t>Dementia</a:t>
            </a:r>
          </a:p>
          <a:p>
            <a:r>
              <a:rPr lang="en-US" sz="2400" dirty="0" smtClean="0"/>
              <a:t>Schizophrenia</a:t>
            </a:r>
          </a:p>
          <a:p>
            <a:r>
              <a:rPr lang="en-US" sz="2400" dirty="0" smtClean="0"/>
              <a:t>Obsessive Compulsive Disorder</a:t>
            </a:r>
          </a:p>
          <a:p>
            <a:r>
              <a:rPr lang="en-US" sz="2400" dirty="0" smtClean="0"/>
              <a:t>Autism</a:t>
            </a:r>
          </a:p>
          <a:p>
            <a:r>
              <a:rPr lang="en-US" sz="2400" dirty="0" smtClean="0"/>
              <a:t>Post Traumatic Disorder</a:t>
            </a:r>
          </a:p>
          <a:p>
            <a:r>
              <a:rPr lang="en-US" sz="2400" dirty="0" smtClean="0"/>
              <a:t>Personality Disorder</a:t>
            </a:r>
          </a:p>
          <a:p>
            <a:endParaRPr lang="en-US" sz="2400" dirty="0"/>
          </a:p>
        </p:txBody>
      </p:sp>
      <p:pic>
        <p:nvPicPr>
          <p:cNvPr id="4" name="Picture 3" descr="menta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4116" y="2118784"/>
            <a:ext cx="2696766" cy="2637366"/>
          </a:xfrm>
          <a:prstGeom prst="rect">
            <a:avLst/>
          </a:prstGeom>
        </p:spPr>
      </p:pic>
    </p:spTree>
    <p:extLst>
      <p:ext uri="{BB962C8B-B14F-4D97-AF65-F5344CB8AC3E}">
        <p14:creationId xmlns:p14="http://schemas.microsoft.com/office/powerpoint/2010/main" val="3139207360"/>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a:t>
            </a:r>
            <a:r>
              <a:rPr lang="en-US" dirty="0"/>
              <a:t>O</a:t>
            </a:r>
            <a:r>
              <a:rPr lang="en-US" dirty="0" smtClean="0"/>
              <a:t>n Child </a:t>
            </a:r>
            <a:endParaRPr lang="en-US" dirty="0"/>
          </a:p>
        </p:txBody>
      </p:sp>
      <p:sp>
        <p:nvSpPr>
          <p:cNvPr id="3" name="Content Placeholder 2"/>
          <p:cNvSpPr>
            <a:spLocks noGrp="1"/>
          </p:cNvSpPr>
          <p:nvPr>
            <p:ph idx="1"/>
          </p:nvPr>
        </p:nvSpPr>
        <p:spPr/>
        <p:txBody>
          <a:bodyPr>
            <a:normAutofit/>
          </a:bodyPr>
          <a:lstStyle/>
          <a:p>
            <a:r>
              <a:rPr lang="en-US" sz="2000" dirty="0" smtClean="0"/>
              <a:t>“Parenting is both greatly rewarding demoting task for anyone,</a:t>
            </a:r>
            <a:r>
              <a:rPr lang="en-US" sz="2000" dirty="0"/>
              <a:t> </a:t>
            </a:r>
            <a:r>
              <a:rPr lang="en-US" sz="2000" dirty="0" smtClean="0"/>
              <a:t>but it passes some particular challenges for people with a mental condition.”</a:t>
            </a:r>
          </a:p>
          <a:p>
            <a:r>
              <a:rPr lang="en-US" sz="2000" dirty="0" smtClean="0"/>
              <a:t>Parents illness can cause stress to the child and can cause detachment from the parent. </a:t>
            </a:r>
          </a:p>
          <a:p>
            <a:r>
              <a:rPr lang="en-US" sz="2000" dirty="0" smtClean="0"/>
              <a:t>The affect on children poses as biological, psychological, and environmental.</a:t>
            </a:r>
          </a:p>
          <a:p>
            <a:r>
              <a:rPr lang="en-US" sz="2000" dirty="0" smtClean="0"/>
              <a:t>Children are not all affected in the same way negatively. </a:t>
            </a:r>
          </a:p>
          <a:p>
            <a:r>
              <a:rPr lang="en-US" sz="2000" dirty="0" smtClean="0"/>
              <a:t>Mental Illness is not contagious but may have a genetic link to parent. </a:t>
            </a:r>
          </a:p>
          <a:p>
            <a:endParaRPr lang="en-US" sz="2000" dirty="0"/>
          </a:p>
        </p:txBody>
      </p:sp>
      <p:pic>
        <p:nvPicPr>
          <p:cNvPr id="4" name="Picture 3" descr="Unknow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8100" y="4603750"/>
            <a:ext cx="3987800" cy="2032000"/>
          </a:xfrm>
          <a:prstGeom prst="rect">
            <a:avLst/>
          </a:prstGeom>
        </p:spPr>
      </p:pic>
    </p:spTree>
    <p:extLst>
      <p:ext uri="{BB962C8B-B14F-4D97-AF65-F5344CB8AC3E}">
        <p14:creationId xmlns:p14="http://schemas.microsoft.com/office/powerpoint/2010/main" val="2552469790"/>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On Parent</a:t>
            </a:r>
            <a:endParaRPr lang="en-US" dirty="0"/>
          </a:p>
        </p:txBody>
      </p:sp>
      <p:sp>
        <p:nvSpPr>
          <p:cNvPr id="3" name="Content Placeholder 2"/>
          <p:cNvSpPr>
            <a:spLocks noGrp="1"/>
          </p:cNvSpPr>
          <p:nvPr>
            <p:ph idx="1"/>
          </p:nvPr>
        </p:nvSpPr>
        <p:spPr/>
        <p:txBody>
          <a:bodyPr>
            <a:normAutofit/>
          </a:bodyPr>
          <a:lstStyle/>
          <a:p>
            <a:r>
              <a:rPr lang="en-US" sz="2400" dirty="0" smtClean="0"/>
              <a:t>The fact that the parent has a Mental Disorder is not enough to cause problems but rather how their behavior affects the child and family.</a:t>
            </a:r>
          </a:p>
          <a:p>
            <a:r>
              <a:rPr lang="en-US" sz="2400" dirty="0" smtClean="0"/>
              <a:t>Can affect the ability to parent</a:t>
            </a:r>
          </a:p>
          <a:p>
            <a:r>
              <a:rPr lang="en-US" sz="2400" dirty="0" smtClean="0"/>
              <a:t>Not mentally available</a:t>
            </a:r>
          </a:p>
          <a:p>
            <a:r>
              <a:rPr lang="en-US" sz="2400" dirty="0" smtClean="0"/>
              <a:t>Overly emotional</a:t>
            </a:r>
          </a:p>
          <a:p>
            <a:r>
              <a:rPr lang="en-US" sz="2400" dirty="0" smtClean="0"/>
              <a:t>Verbal or physical abuse</a:t>
            </a:r>
          </a:p>
          <a:p>
            <a:r>
              <a:rPr lang="en-US" sz="2400" dirty="0" smtClean="0"/>
              <a:t>Cause stress to self and child</a:t>
            </a:r>
          </a:p>
        </p:txBody>
      </p:sp>
      <p:pic>
        <p:nvPicPr>
          <p:cNvPr id="5" name="Picture 4" descr="imag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4404" y="3386666"/>
            <a:ext cx="4080347" cy="2623080"/>
          </a:xfrm>
          <a:prstGeom prst="rect">
            <a:avLst/>
          </a:prstGeom>
        </p:spPr>
      </p:pic>
    </p:spTree>
    <p:extLst>
      <p:ext uri="{BB962C8B-B14F-4D97-AF65-F5344CB8AC3E}">
        <p14:creationId xmlns:p14="http://schemas.microsoft.com/office/powerpoint/2010/main" val="1335977826"/>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Children Risk Factors</a:t>
            </a:r>
            <a:endParaRPr lang="en-US" dirty="0"/>
          </a:p>
        </p:txBody>
      </p:sp>
      <p:sp>
        <p:nvSpPr>
          <p:cNvPr id="3" name="Content Placeholder 2"/>
          <p:cNvSpPr>
            <a:spLocks noGrp="1"/>
          </p:cNvSpPr>
          <p:nvPr>
            <p:ph idx="1"/>
          </p:nvPr>
        </p:nvSpPr>
        <p:spPr/>
        <p:txBody>
          <a:bodyPr>
            <a:normAutofit/>
          </a:bodyPr>
          <a:lstStyle/>
          <a:p>
            <a:r>
              <a:rPr lang="en-US" sz="2400" dirty="0" smtClean="0"/>
              <a:t>Anger</a:t>
            </a:r>
          </a:p>
          <a:p>
            <a:r>
              <a:rPr lang="en-US" sz="2400" dirty="0" smtClean="0"/>
              <a:t>Fear</a:t>
            </a:r>
          </a:p>
          <a:p>
            <a:r>
              <a:rPr lang="en-US" sz="2400" dirty="0" smtClean="0"/>
              <a:t>Guilt</a:t>
            </a:r>
          </a:p>
          <a:p>
            <a:r>
              <a:rPr lang="en-US" sz="2400" dirty="0" smtClean="0"/>
              <a:t>Shame</a:t>
            </a:r>
          </a:p>
          <a:p>
            <a:r>
              <a:rPr lang="en-US" sz="2400" dirty="0" smtClean="0"/>
              <a:t>Anxiety</a:t>
            </a:r>
          </a:p>
          <a:p>
            <a:r>
              <a:rPr lang="en-US" sz="2400" dirty="0" smtClean="0"/>
              <a:t>Sadness</a:t>
            </a:r>
          </a:p>
          <a:p>
            <a:r>
              <a:rPr lang="en-US" sz="2400" dirty="0" smtClean="0"/>
              <a:t>Depression</a:t>
            </a:r>
          </a:p>
          <a:p>
            <a:r>
              <a:rPr lang="en-US" sz="2400" dirty="0" smtClean="0"/>
              <a:t>Trust Issues</a:t>
            </a:r>
          </a:p>
          <a:p>
            <a:r>
              <a:rPr lang="en-US" sz="2400" dirty="0" smtClean="0"/>
              <a:t>Social Anxiety</a:t>
            </a:r>
            <a:endParaRPr lang="en-US" sz="2400" dirty="0"/>
          </a:p>
        </p:txBody>
      </p:sp>
      <p:pic>
        <p:nvPicPr>
          <p:cNvPr id="4" name="Picture 3" descr="imag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6499" y="2097615"/>
            <a:ext cx="4475241" cy="2971802"/>
          </a:xfrm>
          <a:prstGeom prst="rect">
            <a:avLst/>
          </a:prstGeom>
        </p:spPr>
      </p:pic>
    </p:spTree>
    <p:extLst>
      <p:ext uri="{BB962C8B-B14F-4D97-AF65-F5344CB8AC3E}">
        <p14:creationId xmlns:p14="http://schemas.microsoft.com/office/powerpoint/2010/main" val="2037425563"/>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a:t>
            </a:r>
            <a:r>
              <a:rPr lang="en-US" dirty="0"/>
              <a:t>C</a:t>
            </a:r>
            <a:r>
              <a:rPr lang="en-US" dirty="0" smtClean="0"/>
              <a:t>ommunicate </a:t>
            </a:r>
            <a:r>
              <a:rPr lang="en-US" dirty="0"/>
              <a:t>W</a:t>
            </a:r>
            <a:r>
              <a:rPr lang="en-US" dirty="0" smtClean="0"/>
              <a:t>ith </a:t>
            </a:r>
            <a:r>
              <a:rPr lang="en-US" dirty="0"/>
              <a:t>C</a:t>
            </a:r>
            <a:r>
              <a:rPr lang="en-US" dirty="0" smtClean="0"/>
              <a:t>hild </a:t>
            </a:r>
            <a:endParaRPr lang="en-US" dirty="0"/>
          </a:p>
        </p:txBody>
      </p:sp>
      <p:sp>
        <p:nvSpPr>
          <p:cNvPr id="3" name="Content Placeholder 2"/>
          <p:cNvSpPr>
            <a:spLocks noGrp="1"/>
          </p:cNvSpPr>
          <p:nvPr>
            <p:ph idx="1"/>
          </p:nvPr>
        </p:nvSpPr>
        <p:spPr/>
        <p:txBody>
          <a:bodyPr>
            <a:normAutofit/>
          </a:bodyPr>
          <a:lstStyle/>
          <a:p>
            <a:r>
              <a:rPr lang="en-US" sz="2400" dirty="0" smtClean="0"/>
              <a:t>Parents often want to appear strong to their children causing them to want to hide their mental illness but as children get older they are more knowledgeable about surroundings and can tell if something is being hidden from them.</a:t>
            </a:r>
          </a:p>
          <a:p>
            <a:r>
              <a:rPr lang="en-US" sz="2400" dirty="0" smtClean="0"/>
              <a:t>Depends on age and the maturity of the child if they will understand. </a:t>
            </a:r>
          </a:p>
          <a:p>
            <a:r>
              <a:rPr lang="en-US" sz="2400" dirty="0" smtClean="0"/>
              <a:t>Some children will be supportive and remind you when medication needs to be taken.</a:t>
            </a:r>
          </a:p>
          <a:p>
            <a:endParaRPr lang="en-US" sz="2400" dirty="0"/>
          </a:p>
        </p:txBody>
      </p:sp>
      <p:pic>
        <p:nvPicPr>
          <p:cNvPr id="4" name="Picture 3" descr="imag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19133" y="4389966"/>
            <a:ext cx="1875367" cy="2341876"/>
          </a:xfrm>
          <a:prstGeom prst="rect">
            <a:avLst/>
          </a:prstGeom>
        </p:spPr>
      </p:pic>
    </p:spTree>
    <p:extLst>
      <p:ext uri="{BB962C8B-B14F-4D97-AF65-F5344CB8AC3E}">
        <p14:creationId xmlns:p14="http://schemas.microsoft.com/office/powerpoint/2010/main" val="795789542"/>
      </p:ext>
    </p:extLst>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Statistics of Mental Illness</a:t>
            </a:r>
            <a:endParaRPr lang="en-US" dirty="0"/>
          </a:p>
        </p:txBody>
      </p:sp>
      <p:sp>
        <p:nvSpPr>
          <p:cNvPr id="3" name="Content Placeholder 2"/>
          <p:cNvSpPr>
            <a:spLocks noGrp="1"/>
          </p:cNvSpPr>
          <p:nvPr>
            <p:ph idx="1"/>
          </p:nvPr>
        </p:nvSpPr>
        <p:spPr>
          <a:xfrm>
            <a:off x="457199" y="1600200"/>
            <a:ext cx="3257551" cy="4665133"/>
          </a:xfrm>
        </p:spPr>
        <p:txBody>
          <a:bodyPr>
            <a:normAutofit/>
          </a:bodyPr>
          <a:lstStyle/>
          <a:p>
            <a:r>
              <a:rPr lang="en-US" sz="2400" dirty="0" smtClean="0"/>
              <a:t>Up to one in five children live with a parent who has a mental illness. </a:t>
            </a:r>
            <a:endParaRPr lang="en-US" sz="2400" dirty="0"/>
          </a:p>
          <a:p>
            <a:r>
              <a:rPr lang="en-US" sz="2400" dirty="0" smtClean="0"/>
              <a:t>A UK national survey reported that about 10% of women and 6% of men with a mental illness were parents.</a:t>
            </a:r>
          </a:p>
          <a:p>
            <a:endParaRPr lang="en-US" sz="2400" dirty="0"/>
          </a:p>
        </p:txBody>
      </p:sp>
      <p:pic>
        <p:nvPicPr>
          <p:cNvPr id="4" name="Picture 3" descr="PMI-in-America-Families-at-Risk-CFC.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73083" y="1677480"/>
            <a:ext cx="3543301" cy="5085270"/>
          </a:xfrm>
          <a:prstGeom prst="rect">
            <a:avLst/>
          </a:prstGeom>
        </p:spPr>
      </p:pic>
    </p:spTree>
    <p:extLst>
      <p:ext uri="{BB962C8B-B14F-4D97-AF65-F5344CB8AC3E}">
        <p14:creationId xmlns:p14="http://schemas.microsoft.com/office/powerpoint/2010/main" val="3398496010"/>
      </p:ext>
    </p:extLst>
  </p:cSld>
  <p:clrMapOvr>
    <a:masterClrMapping/>
  </p:clrMapOvr>
  <p:transition xmlns:p14="http://schemas.microsoft.com/office/powerpoint/2010/main" spd="slow">
    <p:wheel spokes="1"/>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a:t>
            </a:r>
            <a:endParaRPr lang="en-US" dirty="0"/>
          </a:p>
        </p:txBody>
      </p:sp>
      <p:sp>
        <p:nvSpPr>
          <p:cNvPr id="3" name="Content Placeholder 2"/>
          <p:cNvSpPr>
            <a:spLocks noGrp="1"/>
          </p:cNvSpPr>
          <p:nvPr>
            <p:ph idx="1"/>
          </p:nvPr>
        </p:nvSpPr>
        <p:spPr/>
        <p:txBody>
          <a:bodyPr>
            <a:normAutofit/>
          </a:bodyPr>
          <a:lstStyle/>
          <a:p>
            <a:r>
              <a:rPr lang="en-US" sz="1400" dirty="0"/>
              <a:t>Joanne Nicholson, Elaine Sweeny, and Jeffrey Geller. Mothers With Mental Illness: I The Competing Demands of Parenting and Living With Mental Illness. Psychiatric Services. May 1998 Vol. 49. No </a:t>
            </a:r>
            <a:r>
              <a:rPr lang="en-US" sz="1400" dirty="0" smtClean="0"/>
              <a:t>5</a:t>
            </a:r>
          </a:p>
          <a:p>
            <a:endParaRPr lang="en-US" sz="1400" dirty="0"/>
          </a:p>
          <a:p>
            <a:r>
              <a:rPr lang="en-US" sz="1400" dirty="0"/>
              <a:t> </a:t>
            </a:r>
            <a:r>
              <a:rPr lang="en-US" sz="1400" dirty="0" err="1"/>
              <a:t>Gopfert</a:t>
            </a:r>
            <a:r>
              <a:rPr lang="en-US" sz="1400" dirty="0"/>
              <a:t>, M., Webster, J &amp; Sherman, M. 2</a:t>
            </a:r>
            <a:r>
              <a:rPr lang="en-US" sz="1400" baseline="30000" dirty="0"/>
              <a:t>nd</a:t>
            </a:r>
            <a:r>
              <a:rPr lang="en-US" sz="1400" dirty="0"/>
              <a:t> edition (</a:t>
            </a:r>
            <a:r>
              <a:rPr lang="en-US" sz="1400" dirty="0" err="1"/>
              <a:t>eds</a:t>
            </a:r>
            <a:r>
              <a:rPr lang="en-US" sz="1400" dirty="0"/>
              <a:t>) (2004) ‘Parental Psychiatric Disorder’- Distressed Parents and Their Families. Cambridge: Cambridge University </a:t>
            </a:r>
            <a:r>
              <a:rPr lang="en-US" sz="1400" dirty="0" smtClean="0"/>
              <a:t>Press</a:t>
            </a:r>
          </a:p>
          <a:p>
            <a:endParaRPr lang="en-US" sz="1400" dirty="0"/>
          </a:p>
          <a:p>
            <a:r>
              <a:rPr lang="en-US" sz="1400" dirty="0" err="1"/>
              <a:t>Ballal</a:t>
            </a:r>
            <a:r>
              <a:rPr lang="en-US" sz="1400" dirty="0"/>
              <a:t>, </a:t>
            </a:r>
            <a:r>
              <a:rPr lang="en-US" sz="1400" dirty="0" err="1"/>
              <a:t>Divya</a:t>
            </a:r>
            <a:r>
              <a:rPr lang="en-US" sz="1400" dirty="0"/>
              <a:t>, and </a:t>
            </a:r>
            <a:r>
              <a:rPr lang="en-US" sz="1400" dirty="0" err="1"/>
              <a:t>Janardhana</a:t>
            </a:r>
            <a:r>
              <a:rPr lang="en-US" sz="1400" dirty="0"/>
              <a:t> </a:t>
            </a:r>
            <a:r>
              <a:rPr lang="en-US" sz="1400" dirty="0" err="1"/>
              <a:t>Navaneetham</a:t>
            </a:r>
            <a:r>
              <a:rPr lang="en-US" sz="1400" dirty="0"/>
              <a:t>. “Talking to Children about Parental Mental Illness: The Experiences of Well Parents.” </a:t>
            </a:r>
            <a:r>
              <a:rPr lang="en-US" sz="1400" i="1" dirty="0"/>
              <a:t>International Journal of Social Psychiatry</a:t>
            </a:r>
            <a:r>
              <a:rPr lang="en-US" sz="1400" dirty="0"/>
              <a:t>, vol. 64, no. 4, June 2018, pp. 367–373. </a:t>
            </a:r>
            <a:r>
              <a:rPr lang="en-US" sz="1400" i="1" dirty="0" err="1"/>
              <a:t>EBSCOhost</a:t>
            </a:r>
            <a:r>
              <a:rPr lang="en-US" sz="1400" dirty="0"/>
              <a:t>, doi:10.1177/0020764018763687</a:t>
            </a:r>
            <a:r>
              <a:rPr lang="en-US" sz="1400" dirty="0" smtClean="0"/>
              <a:t>.</a:t>
            </a:r>
          </a:p>
          <a:p>
            <a:endParaRPr lang="en-US" sz="1400" dirty="0"/>
          </a:p>
          <a:p>
            <a:r>
              <a:rPr lang="en-US" sz="1400" dirty="0"/>
              <a:t>Wilson, Peter. “Out of the Mainstream: Helping the Children of Parents with a Mental Illness.” </a:t>
            </a:r>
            <a:r>
              <a:rPr lang="en-US" sz="1400" i="1" dirty="0"/>
              <a:t>British Journal of Psychotherapy</a:t>
            </a:r>
            <a:r>
              <a:rPr lang="en-US" sz="1400" dirty="0"/>
              <a:t>, vol. 30, no. 1, Feb. 2014, pp. 126–129. </a:t>
            </a:r>
            <a:r>
              <a:rPr lang="en-US" sz="1400" i="1" dirty="0" err="1"/>
              <a:t>EBSCOhost</a:t>
            </a:r>
            <a:r>
              <a:rPr lang="en-US" sz="1400" dirty="0"/>
              <a:t>, doi:10.1111/bjp.12068.</a:t>
            </a:r>
          </a:p>
          <a:p>
            <a:r>
              <a:rPr lang="en-US" sz="1400" dirty="0"/>
              <a:t> </a:t>
            </a:r>
          </a:p>
          <a:p>
            <a:r>
              <a:rPr lang="en-US" sz="1400" dirty="0" err="1"/>
              <a:t>Kuppin</a:t>
            </a:r>
            <a:r>
              <a:rPr lang="en-US" sz="1400" dirty="0"/>
              <a:t>, Sara, and Richard M. </a:t>
            </a:r>
            <a:r>
              <a:rPr lang="en-US" sz="1400" dirty="0" err="1"/>
              <a:t>Carpiano</a:t>
            </a:r>
            <a:r>
              <a:rPr lang="en-US" sz="1400" dirty="0"/>
              <a:t>. “Public Conceptions of Serious Mental Illness and Substance Abuse, Their Causes and Treatments: Findings from the 1996 General Social Survey.” </a:t>
            </a:r>
            <a:r>
              <a:rPr lang="en-US" sz="1400" i="1" dirty="0"/>
              <a:t>American Journal of Public Health</a:t>
            </a:r>
            <a:r>
              <a:rPr lang="en-US" sz="1400" dirty="0"/>
              <a:t>, vol. 98, Sept. 2008, pp. S120–S125. </a:t>
            </a:r>
            <a:r>
              <a:rPr lang="en-US" sz="1400" i="1" dirty="0" err="1"/>
              <a:t>EBSCOhost</a:t>
            </a:r>
            <a:r>
              <a:rPr lang="en-US" sz="1400" dirty="0"/>
              <a:t>, doi:10.2105/AJPH.2004.060855.</a:t>
            </a:r>
          </a:p>
          <a:p>
            <a:pPr marL="0" indent="0">
              <a:buNone/>
            </a:pPr>
            <a:endParaRPr lang="en-US" sz="1800" dirty="0"/>
          </a:p>
          <a:p>
            <a:endParaRPr lang="en-US" dirty="0"/>
          </a:p>
        </p:txBody>
      </p:sp>
    </p:spTree>
    <p:extLst>
      <p:ext uri="{BB962C8B-B14F-4D97-AF65-F5344CB8AC3E}">
        <p14:creationId xmlns:p14="http://schemas.microsoft.com/office/powerpoint/2010/main" val="3261559370"/>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390</TotalTime>
  <Words>422</Words>
  <Application>Microsoft Macintosh PowerPoint</Application>
  <PresentationFormat>On-screen Show (4:3)</PresentationFormat>
  <Paragraphs>67</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 Black </vt:lpstr>
      <vt:lpstr>Parent Mental Illness</vt:lpstr>
      <vt:lpstr>What Is Mental Illness?</vt:lpstr>
      <vt:lpstr>What Causes Mental Illness?</vt:lpstr>
      <vt:lpstr>What Are Some Forms of Mental Illnesses?</vt:lpstr>
      <vt:lpstr>Impact On Child </vt:lpstr>
      <vt:lpstr>Impact On Parent</vt:lpstr>
      <vt:lpstr>Children Risk Factors</vt:lpstr>
      <vt:lpstr>How To Communicate With Child </vt:lpstr>
      <vt:lpstr>Statistics of Mental Illness</vt:lpstr>
      <vt:lpstr>Sources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Parent Mental Illness</dc:title>
  <dc:creator>Leeana Demchesen</dc:creator>
  <cp:lastModifiedBy>Leeana Demchesen</cp:lastModifiedBy>
  <cp:revision>11</cp:revision>
  <dcterms:created xsi:type="dcterms:W3CDTF">2018-10-10T00:44:11Z</dcterms:created>
  <dcterms:modified xsi:type="dcterms:W3CDTF">2018-10-10T07:14:43Z</dcterms:modified>
</cp:coreProperties>
</file>