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9" r:id="rId3"/>
    <p:sldId id="267" r:id="rId4"/>
    <p:sldId id="257" r:id="rId5"/>
    <p:sldId id="268" r:id="rId6"/>
    <p:sldId id="269" r:id="rId7"/>
    <p:sldId id="270" r:id="rId8"/>
    <p:sldId id="271" r:id="rId9"/>
    <p:sldId id="272" r:id="rId10"/>
    <p:sldId id="273" r:id="rId11"/>
    <p:sldId id="274" r:id="rId12"/>
    <p:sldId id="275" r:id="rId13"/>
    <p:sldId id="276" r:id="rId14"/>
    <p:sldId id="258" r:id="rId15"/>
    <p:sldId id="263" r:id="rId16"/>
    <p:sldId id="264" r:id="rId17"/>
    <p:sldId id="282" r:id="rId18"/>
    <p:sldId id="265" r:id="rId19"/>
    <p:sldId id="266" r:id="rId20"/>
    <p:sldId id="280"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5"/>
    <p:restoredTop sz="94681"/>
  </p:normalViewPr>
  <p:slideViewPr>
    <p:cSldViewPr snapToGrid="0" snapToObjects="1">
      <p:cViewPr varScale="1">
        <p:scale>
          <a:sx n="107" d="100"/>
          <a:sy n="107" d="100"/>
        </p:scale>
        <p:origin x="5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AF0DDB-BDD4-B347-BD09-46BFEB46D924}" type="datetimeFigureOut">
              <a:rPr lang="en-US" smtClean="0"/>
              <a:t>7/30/19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71D7A-6CC1-984D-B58F-F9DF8BFD1CED}" type="slidenum">
              <a:rPr lang="en-US" smtClean="0"/>
              <a:t>‹#›</a:t>
            </a:fld>
            <a:endParaRPr lang="en-US"/>
          </a:p>
        </p:txBody>
      </p:sp>
    </p:spTree>
    <p:extLst>
      <p:ext uri="{BB962C8B-B14F-4D97-AF65-F5344CB8AC3E}">
        <p14:creationId xmlns:p14="http://schemas.microsoft.com/office/powerpoint/2010/main" val="170318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71D7A-6CC1-984D-B58F-F9DF8BFD1CED}" type="slidenum">
              <a:rPr lang="en-US" smtClean="0"/>
              <a:t>13</a:t>
            </a:fld>
            <a:endParaRPr lang="en-US"/>
          </a:p>
        </p:txBody>
      </p:sp>
    </p:spTree>
    <p:extLst>
      <p:ext uri="{BB962C8B-B14F-4D97-AF65-F5344CB8AC3E}">
        <p14:creationId xmlns:p14="http://schemas.microsoft.com/office/powerpoint/2010/main" val="3642368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71D7A-6CC1-984D-B58F-F9DF8BFD1CED}" type="slidenum">
              <a:rPr lang="en-US" smtClean="0"/>
              <a:t>18</a:t>
            </a:fld>
            <a:endParaRPr lang="en-US"/>
          </a:p>
        </p:txBody>
      </p:sp>
    </p:spTree>
    <p:extLst>
      <p:ext uri="{BB962C8B-B14F-4D97-AF65-F5344CB8AC3E}">
        <p14:creationId xmlns:p14="http://schemas.microsoft.com/office/powerpoint/2010/main" val="2823959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C47E-4805-0E4C-B03D-03331A5E5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3722E-2E44-3843-B155-FD2317D3C0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B6BE59-19E1-A740-94D1-282DBA646600}"/>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C37E2C24-0F65-8D4F-8997-6E0A9CDF2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20EC0-2490-8E47-8747-3963EBB03CD7}"/>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972340440"/>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15E5E-40E7-764A-A773-4EF4C58542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8A478-CF46-D244-906B-9C35376A71F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A9481-51D0-B84D-B950-B46702A3715A}"/>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2876EEB1-8D85-1643-B73C-1BD128854A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7799A-C8DA-FA43-89EB-3471317D352A}"/>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831715734"/>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8E0F-3192-D449-9E1B-8D02A2730A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948181-E5C3-E647-8498-AA2D9C5577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B0C2706-31F1-9A46-AED1-0D4344776B4E}"/>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68121E57-D387-3543-96C6-3E6404306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FAFEF-4D29-294B-8A20-6CEEA20260EA}"/>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288068892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89D8-6570-3540-A629-AD1B13E6DE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786A9D-4986-AE43-8048-FD5F2EC734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43544C-F99C-3C4E-A19D-5D4931FC681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DD3856-A113-7E41-A809-9BAEC59AE14B}"/>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6" name="Footer Placeholder 5">
            <a:extLst>
              <a:ext uri="{FF2B5EF4-FFF2-40B4-BE49-F238E27FC236}">
                <a16:creationId xmlns:a16="http://schemas.microsoft.com/office/drawing/2014/main" id="{CF91B052-B0C8-194C-BCA1-415452DDC1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C8948A-07B5-2241-842C-4843A4865844}"/>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3279331644"/>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B270B-709A-B04A-B055-D22AA82D1B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73D60-DF73-FC45-BECB-82558F535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512FD8B-2AA6-BA47-BBFE-CF41E563CB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375FE7-29E2-C947-8DF6-1DB0487667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BDE1BCD-612E-B34A-96FF-5ABE832A87F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07C88A-B63B-B14A-8053-F21CF6262442}"/>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8" name="Footer Placeholder 7">
            <a:extLst>
              <a:ext uri="{FF2B5EF4-FFF2-40B4-BE49-F238E27FC236}">
                <a16:creationId xmlns:a16="http://schemas.microsoft.com/office/drawing/2014/main" id="{DA13C029-7C01-284D-995C-00E12B1A07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F7BCE4-28A9-5B40-8FCC-B6D1A5D8FB18}"/>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94307191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8304-BBA5-5844-A418-13C26A341F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6D7099-29F5-6449-8279-81E2F17B41DD}"/>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4" name="Footer Placeholder 3">
            <a:extLst>
              <a:ext uri="{FF2B5EF4-FFF2-40B4-BE49-F238E27FC236}">
                <a16:creationId xmlns:a16="http://schemas.microsoft.com/office/drawing/2014/main" id="{7206F1F7-1C59-2E4A-A496-688AA7399B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0F8DA1-5D65-8E48-A636-0188564659A1}"/>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3288877798"/>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2FE61F-1859-7F41-8DBC-B0BC54273E2C}"/>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3" name="Footer Placeholder 2">
            <a:extLst>
              <a:ext uri="{FF2B5EF4-FFF2-40B4-BE49-F238E27FC236}">
                <a16:creationId xmlns:a16="http://schemas.microsoft.com/office/drawing/2014/main" id="{FCA50A16-405A-7843-860D-971B9DB6A8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C2638A-5D54-4846-AC7E-27FBF24E508D}"/>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40270202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63392-9795-304D-92FC-67B210DA9D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9DCE94-E2CF-C146-A6F9-23D66446A9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3D9C82-E580-E743-9922-AD6ADFA9EF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5069A09-AD9A-B64E-A7C3-45F29AD93E9A}"/>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6" name="Footer Placeholder 5">
            <a:extLst>
              <a:ext uri="{FF2B5EF4-FFF2-40B4-BE49-F238E27FC236}">
                <a16:creationId xmlns:a16="http://schemas.microsoft.com/office/drawing/2014/main" id="{8D071764-B796-E846-8195-DB9E20E1FC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EB7DF-3C09-264A-B5D7-B7D803DD77C5}"/>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421019648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A6F3-8FA6-5049-B026-61A1512E4A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3A290F-5FDB-FC4E-A714-CF108C047C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213543-86AF-5A4E-9419-EE3C1191B6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5C49E9-5049-7349-A903-37C6B711B79C}"/>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6" name="Footer Placeholder 5">
            <a:extLst>
              <a:ext uri="{FF2B5EF4-FFF2-40B4-BE49-F238E27FC236}">
                <a16:creationId xmlns:a16="http://schemas.microsoft.com/office/drawing/2014/main" id="{ACAF7234-8AB4-2F47-A335-B3B07E5115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6A8470-0EDA-164A-A69C-3B26CDC89057}"/>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3065555353"/>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E8F1A-3116-3447-A331-6834ABF2B7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F9EA0-C7F0-B241-BBC6-9034EEC07B3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BA14B-183E-DF42-A1CE-0104DC03298F}"/>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CD38E83A-2DD0-4C42-BD6E-0C5DB4746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1A790-FF3A-F440-A983-10FAAC6F2315}"/>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1854256119"/>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B20146-CF70-6A4D-A862-3C2C6B0DDD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CE102D-59EC-FF48-B02B-AEF58C89CAB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03CCF-C1F2-8144-B498-D262FC53A52C}"/>
              </a:ext>
            </a:extLst>
          </p:cNvPr>
          <p:cNvSpPr>
            <a:spLocks noGrp="1"/>
          </p:cNvSpPr>
          <p:nvPr>
            <p:ph type="dt" sz="half" idx="10"/>
          </p:nvPr>
        </p:nvSpPr>
        <p:spPr/>
        <p:txBody>
          <a:body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7E4DB182-B459-A64C-966E-A02B7459D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6110F-9497-3041-AFA0-7A369AD11E6F}"/>
              </a:ext>
            </a:extLst>
          </p:cNvPr>
          <p:cNvSpPr>
            <a:spLocks noGrp="1"/>
          </p:cNvSpPr>
          <p:nvPr>
            <p:ph type="sldNum" sz="quarter" idx="12"/>
          </p:nvPr>
        </p:nvSpPr>
        <p:spPr/>
        <p:txBody>
          <a:bodyPr/>
          <a:lstStyle/>
          <a:p>
            <a:fld id="{36471E92-D790-494D-9F6C-0ADEAD3290AD}" type="slidenum">
              <a:rPr lang="en-US" smtClean="0"/>
              <a:t>‹#›</a:t>
            </a:fld>
            <a:endParaRPr lang="en-US"/>
          </a:p>
        </p:txBody>
      </p:sp>
    </p:spTree>
    <p:extLst>
      <p:ext uri="{BB962C8B-B14F-4D97-AF65-F5344CB8AC3E}">
        <p14:creationId xmlns:p14="http://schemas.microsoft.com/office/powerpoint/2010/main" val="2413791178"/>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325247-BC94-654D-AF24-56AC9EA6B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BB3D84-A405-3748-A3D5-CAA4DF8704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75569-CD3B-E241-BF57-53E99E6E8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9C899-0C02-2B42-BAE9-2BCA852DE5A7}" type="datetimeFigureOut">
              <a:rPr lang="en-US" smtClean="0"/>
              <a:t>7/30/19</a:t>
            </a:fld>
            <a:endParaRPr lang="en-US"/>
          </a:p>
        </p:txBody>
      </p:sp>
      <p:sp>
        <p:nvSpPr>
          <p:cNvPr id="5" name="Footer Placeholder 4">
            <a:extLst>
              <a:ext uri="{FF2B5EF4-FFF2-40B4-BE49-F238E27FC236}">
                <a16:creationId xmlns:a16="http://schemas.microsoft.com/office/drawing/2014/main" id="{909B865C-2DEF-5145-80F0-C697A02856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68C60-230C-B243-B103-7FED074FE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471E92-D790-494D-9F6C-0ADEAD3290AD}" type="slidenum">
              <a:rPr lang="en-US" smtClean="0"/>
              <a:t>‹#›</a:t>
            </a:fld>
            <a:endParaRPr lang="en-US"/>
          </a:p>
        </p:txBody>
      </p:sp>
    </p:spTree>
    <p:extLst>
      <p:ext uri="{BB962C8B-B14F-4D97-AF65-F5344CB8AC3E}">
        <p14:creationId xmlns:p14="http://schemas.microsoft.com/office/powerpoint/2010/main" val="698785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www.youtube.com/watch?v=f99Xh62jPC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firerescue1.com/Firefighter-Training/articles/224442018-11-requirements-to-become-a-firefighte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firerescue1.com/fire-career/articles/130536018-4-questions-youll-get-in-a-firefighter-job-interview/"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bls.gov/ooh/protective-service/firefighters.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8000"/>
                <a:lumOff val="92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50B66-FF7B-974D-927D-2A849B6A818D}"/>
              </a:ext>
            </a:extLst>
          </p:cNvPr>
          <p:cNvSpPr>
            <a:spLocks noGrp="1"/>
          </p:cNvSpPr>
          <p:nvPr>
            <p:ph type="ctrTitle"/>
          </p:nvPr>
        </p:nvSpPr>
        <p:spPr/>
        <p:txBody>
          <a:bodyPr/>
          <a:lstStyle/>
          <a:p>
            <a:r>
              <a:rPr lang="en-US" dirty="0"/>
              <a:t>How to Become a Fire Fighter? </a:t>
            </a:r>
          </a:p>
        </p:txBody>
      </p:sp>
      <p:sp>
        <p:nvSpPr>
          <p:cNvPr id="3" name="Subtitle 2">
            <a:extLst>
              <a:ext uri="{FF2B5EF4-FFF2-40B4-BE49-F238E27FC236}">
                <a16:creationId xmlns:a16="http://schemas.microsoft.com/office/drawing/2014/main" id="{84E93C46-A63C-984C-8210-254826B2A3D9}"/>
              </a:ext>
            </a:extLst>
          </p:cNvPr>
          <p:cNvSpPr>
            <a:spLocks noGrp="1"/>
          </p:cNvSpPr>
          <p:nvPr>
            <p:ph type="subTitle" idx="1"/>
          </p:nvPr>
        </p:nvSpPr>
        <p:spPr/>
        <p:txBody>
          <a:bodyPr/>
          <a:lstStyle/>
          <a:p>
            <a:r>
              <a:rPr lang="en-US" dirty="0"/>
              <a:t>BY Kenneth McGray</a:t>
            </a:r>
          </a:p>
        </p:txBody>
      </p:sp>
      <p:pic>
        <p:nvPicPr>
          <p:cNvPr id="7" name="Picture 6">
            <a:extLst>
              <a:ext uri="{FF2B5EF4-FFF2-40B4-BE49-F238E27FC236}">
                <a16:creationId xmlns:a16="http://schemas.microsoft.com/office/drawing/2014/main" id="{64FA4C1B-DF4F-534C-B727-C7DBEDCC3BBD}"/>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479275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4118-FACE-AC44-8ABF-4F7F1312D934}"/>
              </a:ext>
            </a:extLst>
          </p:cNvPr>
          <p:cNvSpPr>
            <a:spLocks noGrp="1"/>
          </p:cNvSpPr>
          <p:nvPr>
            <p:ph type="title"/>
          </p:nvPr>
        </p:nvSpPr>
        <p:spPr/>
        <p:txBody>
          <a:bodyPr/>
          <a:lstStyle/>
          <a:p>
            <a:pPr algn="ctr"/>
            <a:r>
              <a:rPr lang="en-US" b="1" u="sng" dirty="0"/>
              <a:t>Intro</a:t>
            </a:r>
          </a:p>
        </p:txBody>
      </p:sp>
      <p:sp>
        <p:nvSpPr>
          <p:cNvPr id="3" name="Content Placeholder 2">
            <a:extLst>
              <a:ext uri="{FF2B5EF4-FFF2-40B4-BE49-F238E27FC236}">
                <a16:creationId xmlns:a16="http://schemas.microsoft.com/office/drawing/2014/main" id="{73A50DCA-47F3-6C4B-9201-EF98E6506A28}"/>
              </a:ext>
            </a:extLst>
          </p:cNvPr>
          <p:cNvSpPr>
            <a:spLocks noGrp="1"/>
          </p:cNvSpPr>
          <p:nvPr>
            <p:ph idx="1"/>
          </p:nvPr>
        </p:nvSpPr>
        <p:spPr/>
        <p:txBody>
          <a:bodyPr>
            <a:normAutofit/>
          </a:bodyPr>
          <a:lstStyle/>
          <a:p>
            <a:pPr marL="0" indent="0" algn="ctr">
              <a:buNone/>
            </a:pPr>
            <a:r>
              <a:rPr lang="en-US" dirty="0"/>
              <a:t>In this slide show I am going to talk about </a:t>
            </a:r>
          </a:p>
          <a:p>
            <a:r>
              <a:rPr lang="en-US" dirty="0"/>
              <a:t>The qualifications to become a Fire Fighter</a:t>
            </a:r>
          </a:p>
          <a:p>
            <a:r>
              <a:rPr lang="en-US" dirty="0"/>
              <a:t>The Salary  </a:t>
            </a:r>
          </a:p>
          <a:p>
            <a:r>
              <a:rPr lang="en-US" dirty="0"/>
              <a:t>The PROs </a:t>
            </a:r>
          </a:p>
          <a:p>
            <a:r>
              <a:rPr lang="en-US" dirty="0"/>
              <a:t>The CONs  </a:t>
            </a:r>
          </a:p>
          <a:p>
            <a:r>
              <a:rPr lang="en-US" dirty="0"/>
              <a:t>My interview </a:t>
            </a:r>
          </a:p>
        </p:txBody>
      </p:sp>
      <p:pic>
        <p:nvPicPr>
          <p:cNvPr id="9" name="Picture 8">
            <a:extLst>
              <a:ext uri="{FF2B5EF4-FFF2-40B4-BE49-F238E27FC236}">
                <a16:creationId xmlns:a16="http://schemas.microsoft.com/office/drawing/2014/main" id="{63C31225-C1B6-4447-8D44-1B772A2A642D}"/>
              </a:ext>
            </a:extLst>
          </p:cNvPr>
          <p:cNvPicPr>
            <a:picLocks noChangeAspect="1"/>
          </p:cNvPicPr>
          <p:nvPr/>
        </p:nvPicPr>
        <p:blipFill>
          <a:blip r:embed="rId2">
            <a:alphaModFix amt="2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230507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4CF14-9C3C-0D4C-B36E-BB683A01B927}"/>
              </a:ext>
            </a:extLst>
          </p:cNvPr>
          <p:cNvSpPr>
            <a:spLocks noGrp="1"/>
          </p:cNvSpPr>
          <p:nvPr>
            <p:ph type="title"/>
          </p:nvPr>
        </p:nvSpPr>
        <p:spPr/>
        <p:txBody>
          <a:bodyPr>
            <a:normAutofit/>
          </a:bodyPr>
          <a:lstStyle/>
          <a:p>
            <a:pPr algn="ctr"/>
            <a:r>
              <a:rPr lang="en-US" sz="8000" b="1" dirty="0"/>
              <a:t>Requirements </a:t>
            </a:r>
          </a:p>
        </p:txBody>
      </p:sp>
      <p:sp>
        <p:nvSpPr>
          <p:cNvPr id="5" name="Content Placeholder 4">
            <a:extLst>
              <a:ext uri="{FF2B5EF4-FFF2-40B4-BE49-F238E27FC236}">
                <a16:creationId xmlns:a16="http://schemas.microsoft.com/office/drawing/2014/main" id="{CA697ED4-83A5-AB4E-BE65-E13730C77EFF}"/>
              </a:ext>
            </a:extLst>
          </p:cNvPr>
          <p:cNvSpPr>
            <a:spLocks noGrp="1"/>
          </p:cNvSpPr>
          <p:nvPr>
            <p:ph idx="1"/>
          </p:nvPr>
        </p:nvSpPr>
        <p:spPr/>
        <p:txBody>
          <a:bodyPr>
            <a:normAutofit/>
          </a:bodyPr>
          <a:lstStyle/>
          <a:p>
            <a:r>
              <a:rPr lang="en-US" dirty="0"/>
              <a:t>Age </a:t>
            </a:r>
          </a:p>
          <a:p>
            <a:r>
              <a:rPr lang="en-US" dirty="0"/>
              <a:t>Education</a:t>
            </a:r>
          </a:p>
          <a:p>
            <a:r>
              <a:rPr lang="en-US" dirty="0"/>
              <a:t>Physically Fit </a:t>
            </a:r>
          </a:p>
          <a:p>
            <a:r>
              <a:rPr lang="en-US" dirty="0"/>
              <a:t>Clean Background </a:t>
            </a:r>
          </a:p>
          <a:p>
            <a:r>
              <a:rPr lang="en-US" dirty="0"/>
              <a:t>Pass the Written Exam + Pass the Psychological Evaluation</a:t>
            </a:r>
          </a:p>
          <a:p>
            <a:r>
              <a:rPr lang="en-US" dirty="0"/>
              <a:t>Graduate the Fire Academy </a:t>
            </a:r>
          </a:p>
          <a:p>
            <a:r>
              <a:rPr lang="en-US" dirty="0"/>
              <a:t>Ace the interview </a:t>
            </a:r>
            <a:br>
              <a:rPr lang="en-US" dirty="0"/>
            </a:br>
            <a:endParaRPr lang="en-US" dirty="0"/>
          </a:p>
          <a:p>
            <a:endParaRPr lang="en-US" dirty="0"/>
          </a:p>
        </p:txBody>
      </p:sp>
      <p:pic>
        <p:nvPicPr>
          <p:cNvPr id="7" name="Picture 6">
            <a:extLst>
              <a:ext uri="{FF2B5EF4-FFF2-40B4-BE49-F238E27FC236}">
                <a16:creationId xmlns:a16="http://schemas.microsoft.com/office/drawing/2014/main" id="{AF785FDD-2A0F-7B40-8F3D-C5FA1253FB0E}"/>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194631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7AB0-0929-5F4C-A038-072B1C14FF7B}"/>
              </a:ext>
            </a:extLst>
          </p:cNvPr>
          <p:cNvSpPr>
            <a:spLocks noGrp="1"/>
          </p:cNvSpPr>
          <p:nvPr>
            <p:ph type="title"/>
          </p:nvPr>
        </p:nvSpPr>
        <p:spPr/>
        <p:txBody>
          <a:bodyPr/>
          <a:lstStyle/>
          <a:p>
            <a:pPr algn="ctr"/>
            <a:r>
              <a:rPr lang="en-US" dirty="0"/>
              <a:t>Age Requirement  </a:t>
            </a:r>
          </a:p>
        </p:txBody>
      </p:sp>
      <p:sp>
        <p:nvSpPr>
          <p:cNvPr id="3" name="Content Placeholder 2">
            <a:extLst>
              <a:ext uri="{FF2B5EF4-FFF2-40B4-BE49-F238E27FC236}">
                <a16:creationId xmlns:a16="http://schemas.microsoft.com/office/drawing/2014/main" id="{CBE2CFDA-E200-D945-8A9C-A3DD017C68B2}"/>
              </a:ext>
            </a:extLst>
          </p:cNvPr>
          <p:cNvSpPr>
            <a:spLocks noGrp="1"/>
          </p:cNvSpPr>
          <p:nvPr>
            <p:ph idx="1"/>
          </p:nvPr>
        </p:nvSpPr>
        <p:spPr/>
        <p:txBody>
          <a:bodyPr>
            <a:normAutofit fontScale="92500" lnSpcReduction="10000"/>
          </a:bodyPr>
          <a:lstStyle/>
          <a:p>
            <a:r>
              <a:rPr lang="en-US" dirty="0"/>
              <a:t>Must be 18 years or older </a:t>
            </a:r>
          </a:p>
          <a:p>
            <a:pPr marL="0" indent="0">
              <a:buNone/>
            </a:pPr>
            <a:endParaRPr lang="en-US" dirty="0"/>
          </a:p>
          <a:p>
            <a:pPr marL="0" indent="0">
              <a:buNone/>
            </a:pPr>
            <a:r>
              <a:rPr lang="en-US" dirty="0"/>
              <a:t>In order to become a Fire Fighter to must be 18 or older and provide a valid drivers license. (Firerescue1.com)</a:t>
            </a:r>
          </a:p>
          <a:p>
            <a:pPr marL="0" indent="0">
              <a:buNone/>
            </a:pPr>
            <a:endParaRPr lang="en-US" dirty="0"/>
          </a:p>
          <a:p>
            <a:endParaRPr lang="en-US" dirty="0"/>
          </a:p>
          <a:p>
            <a:r>
              <a:rPr lang="en-US" dirty="0"/>
              <a:t>But I’m not 18 </a:t>
            </a:r>
          </a:p>
          <a:p>
            <a:endParaRPr lang="en-US" dirty="0"/>
          </a:p>
          <a:p>
            <a:pPr marL="0" indent="0">
              <a:buNone/>
            </a:pPr>
            <a:r>
              <a:rPr lang="en-US" dirty="0"/>
              <a:t>IF you do not meet the age requirement then you can still get into JR Fire programs (Firerescue1.com)</a:t>
            </a:r>
          </a:p>
          <a:p>
            <a:pPr marL="0" indent="0">
              <a:buNone/>
            </a:pPr>
            <a:endParaRPr lang="en-US" dirty="0"/>
          </a:p>
        </p:txBody>
      </p:sp>
      <p:pic>
        <p:nvPicPr>
          <p:cNvPr id="5" name="Picture 4">
            <a:extLst>
              <a:ext uri="{FF2B5EF4-FFF2-40B4-BE49-F238E27FC236}">
                <a16:creationId xmlns:a16="http://schemas.microsoft.com/office/drawing/2014/main" id="{B482721B-C72B-7D46-91F1-65DDFA3FB62D}"/>
              </a:ext>
            </a:extLst>
          </p:cNvPr>
          <p:cNvPicPr>
            <a:picLocks noChangeAspect="1"/>
          </p:cNvPicPr>
          <p:nvPr/>
        </p:nvPicPr>
        <p:blipFill>
          <a:blip r:embed="rId2">
            <a:alphaModFix amt="35000"/>
          </a:blip>
          <a:stretch>
            <a:fillRect/>
          </a:stretch>
        </p:blipFill>
        <p:spPr>
          <a:xfrm>
            <a:off x="0" y="0"/>
            <a:ext cx="12191999" cy="6813390"/>
          </a:xfrm>
          <a:prstGeom prst="rect">
            <a:avLst/>
          </a:prstGeom>
        </p:spPr>
      </p:pic>
    </p:spTree>
    <p:extLst>
      <p:ext uri="{BB962C8B-B14F-4D97-AF65-F5344CB8AC3E}">
        <p14:creationId xmlns:p14="http://schemas.microsoft.com/office/powerpoint/2010/main" val="416714983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9838-A31D-9245-A259-FE5AAA5DCB83}"/>
              </a:ext>
            </a:extLst>
          </p:cNvPr>
          <p:cNvSpPr>
            <a:spLocks noGrp="1"/>
          </p:cNvSpPr>
          <p:nvPr>
            <p:ph type="title"/>
          </p:nvPr>
        </p:nvSpPr>
        <p:spPr/>
        <p:txBody>
          <a:bodyPr/>
          <a:lstStyle/>
          <a:p>
            <a:pPr algn="ctr"/>
            <a:r>
              <a:rPr lang="en-US" dirty="0"/>
              <a:t>Education </a:t>
            </a:r>
          </a:p>
        </p:txBody>
      </p:sp>
      <p:sp>
        <p:nvSpPr>
          <p:cNvPr id="3" name="Content Placeholder 2">
            <a:extLst>
              <a:ext uri="{FF2B5EF4-FFF2-40B4-BE49-F238E27FC236}">
                <a16:creationId xmlns:a16="http://schemas.microsoft.com/office/drawing/2014/main" id="{0C01763E-331F-0242-B5D0-A22ADB94C10F}"/>
              </a:ext>
            </a:extLst>
          </p:cNvPr>
          <p:cNvSpPr>
            <a:spLocks noGrp="1"/>
          </p:cNvSpPr>
          <p:nvPr>
            <p:ph idx="1"/>
          </p:nvPr>
        </p:nvSpPr>
        <p:spPr/>
        <p:txBody>
          <a:bodyPr>
            <a:normAutofit fontScale="92500" lnSpcReduction="10000"/>
          </a:bodyPr>
          <a:lstStyle/>
          <a:p>
            <a:r>
              <a:rPr lang="en-US" dirty="0"/>
              <a:t>Must have a High School Diploma or equivalent to one </a:t>
            </a:r>
          </a:p>
          <a:p>
            <a:endParaRPr lang="en-US" dirty="0"/>
          </a:p>
          <a:p>
            <a:r>
              <a:rPr lang="en-US" dirty="0"/>
              <a:t>How do I get ahead in education? </a:t>
            </a:r>
          </a:p>
          <a:p>
            <a:pPr marL="914400" lvl="1" indent="-457200">
              <a:buFont typeface="+mj-lt"/>
              <a:buAutoNum type="arabicPeriod"/>
            </a:pPr>
            <a:r>
              <a:rPr lang="en-US" dirty="0"/>
              <a:t>You can get a degree in Fire Science </a:t>
            </a:r>
          </a:p>
          <a:p>
            <a:pPr marL="0" indent="0">
              <a:buNone/>
            </a:pPr>
            <a:r>
              <a:rPr lang="en-US" dirty="0"/>
              <a:t>Many Fire Fighter get there degree in Fire Science to advance there careers (Firerescue1.com)</a:t>
            </a:r>
          </a:p>
          <a:p>
            <a:pPr marL="457200" lvl="1" indent="0">
              <a:buNone/>
            </a:pPr>
            <a:endParaRPr lang="en-US" dirty="0"/>
          </a:p>
          <a:p>
            <a:pPr marL="457200" lvl="1" indent="0">
              <a:buNone/>
            </a:pPr>
            <a:r>
              <a:rPr lang="en-US" dirty="0"/>
              <a:t>2. You can Become an EMT </a:t>
            </a:r>
          </a:p>
          <a:p>
            <a:pPr marL="0" indent="0">
              <a:buNone/>
            </a:pPr>
            <a:r>
              <a:rPr lang="en-US" dirty="0"/>
              <a:t>Some Fire Departments might require you to be EMT ( Emergency Medical Technician) certification; larger departments may require a paramedic’s license. (</a:t>
            </a:r>
            <a:r>
              <a:rPr lang="en-US" dirty="0" err="1"/>
              <a:t>klinoff</a:t>
            </a:r>
            <a:r>
              <a:rPr lang="en-US" dirty="0"/>
              <a:t>)</a:t>
            </a:r>
          </a:p>
          <a:p>
            <a:pPr marL="0" indent="0">
              <a:buNone/>
            </a:pPr>
            <a:endParaRPr lang="en-US" dirty="0"/>
          </a:p>
          <a:p>
            <a:endParaRPr lang="en-US" dirty="0"/>
          </a:p>
        </p:txBody>
      </p:sp>
      <p:pic>
        <p:nvPicPr>
          <p:cNvPr id="5" name="Picture 4">
            <a:extLst>
              <a:ext uri="{FF2B5EF4-FFF2-40B4-BE49-F238E27FC236}">
                <a16:creationId xmlns:a16="http://schemas.microsoft.com/office/drawing/2014/main" id="{B072819B-23E9-794C-BEC4-D8B1CDE903C0}"/>
              </a:ext>
            </a:extLst>
          </p:cNvPr>
          <p:cNvPicPr>
            <a:picLocks noChangeAspect="1"/>
          </p:cNvPicPr>
          <p:nvPr/>
        </p:nvPicPr>
        <p:blipFill>
          <a:blip r:embed="rId2">
            <a:alphaModFix amt="35000"/>
          </a:blip>
          <a:stretch>
            <a:fillRect/>
          </a:stretch>
        </p:blipFill>
        <p:spPr>
          <a:xfrm>
            <a:off x="0" y="1"/>
            <a:ext cx="12192000" cy="6857999"/>
          </a:xfrm>
          <a:prstGeom prst="rect">
            <a:avLst/>
          </a:prstGeom>
        </p:spPr>
      </p:pic>
    </p:spTree>
    <p:extLst>
      <p:ext uri="{BB962C8B-B14F-4D97-AF65-F5344CB8AC3E}">
        <p14:creationId xmlns:p14="http://schemas.microsoft.com/office/powerpoint/2010/main" val="50642906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93671-703D-2E47-AFA5-6A391D9E8DBA}"/>
              </a:ext>
            </a:extLst>
          </p:cNvPr>
          <p:cNvSpPr>
            <a:spLocks noGrp="1"/>
          </p:cNvSpPr>
          <p:nvPr>
            <p:ph type="title"/>
          </p:nvPr>
        </p:nvSpPr>
        <p:spPr/>
        <p:txBody>
          <a:bodyPr/>
          <a:lstStyle/>
          <a:p>
            <a:pPr algn="ctr"/>
            <a:r>
              <a:rPr lang="en-US" dirty="0"/>
              <a:t>Physical Condition </a:t>
            </a:r>
          </a:p>
        </p:txBody>
      </p:sp>
      <p:sp>
        <p:nvSpPr>
          <p:cNvPr id="3" name="Content Placeholder 2">
            <a:extLst>
              <a:ext uri="{FF2B5EF4-FFF2-40B4-BE49-F238E27FC236}">
                <a16:creationId xmlns:a16="http://schemas.microsoft.com/office/drawing/2014/main" id="{D9324D9B-5724-FD4F-B584-780B73A9D1E3}"/>
              </a:ext>
            </a:extLst>
          </p:cNvPr>
          <p:cNvSpPr>
            <a:spLocks noGrp="1"/>
          </p:cNvSpPr>
          <p:nvPr>
            <p:ph idx="1"/>
          </p:nvPr>
        </p:nvSpPr>
        <p:spPr/>
        <p:txBody>
          <a:bodyPr/>
          <a:lstStyle/>
          <a:p>
            <a:r>
              <a:rPr lang="en-US" dirty="0"/>
              <a:t>Good Physical Condition</a:t>
            </a:r>
          </a:p>
          <a:p>
            <a:pPr marL="0" indent="0">
              <a:buNone/>
            </a:pPr>
            <a:endParaRPr lang="en-US" dirty="0"/>
          </a:p>
          <a:p>
            <a:pPr marL="0" indent="0">
              <a:buNone/>
            </a:pPr>
            <a:r>
              <a:rPr lang="en-US" dirty="0"/>
              <a:t>You will need to be in good physical shape for the reasons that you will possibly be saving life’s and the job is physically demanding  and also you will need to pass the CPAT (Candidate Physical Ability Test). It is recommended from other fire fighters that you exercise consistently and do more job related exercises (</a:t>
            </a:r>
            <a:r>
              <a:rPr lang="en-US" dirty="0" err="1"/>
              <a:t>klinoff</a:t>
            </a:r>
            <a:r>
              <a:rPr lang="en-US" dirty="0"/>
              <a:t>). </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10DD2049-4CA7-834E-89A8-31E9723599D5}"/>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4289407"/>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E5C1-AC94-DE4F-97DB-6583D42F9553}"/>
              </a:ext>
            </a:extLst>
          </p:cNvPr>
          <p:cNvSpPr>
            <a:spLocks noGrp="1"/>
          </p:cNvSpPr>
          <p:nvPr>
            <p:ph type="title"/>
          </p:nvPr>
        </p:nvSpPr>
        <p:spPr/>
        <p:txBody>
          <a:bodyPr/>
          <a:lstStyle/>
          <a:p>
            <a:pPr algn="ctr"/>
            <a:r>
              <a:rPr lang="en-US" dirty="0"/>
              <a:t>CPAT?</a:t>
            </a:r>
          </a:p>
        </p:txBody>
      </p:sp>
      <p:sp>
        <p:nvSpPr>
          <p:cNvPr id="3" name="Content Placeholder 2">
            <a:extLst>
              <a:ext uri="{FF2B5EF4-FFF2-40B4-BE49-F238E27FC236}">
                <a16:creationId xmlns:a16="http://schemas.microsoft.com/office/drawing/2014/main" id="{F83808EA-6624-0541-9832-08410883051F}"/>
              </a:ext>
            </a:extLst>
          </p:cNvPr>
          <p:cNvSpPr>
            <a:spLocks noGrp="1"/>
          </p:cNvSpPr>
          <p:nvPr>
            <p:ph idx="1"/>
          </p:nvPr>
        </p:nvSpPr>
        <p:spPr/>
        <p:txBody>
          <a:bodyPr>
            <a:normAutofit/>
          </a:bodyPr>
          <a:lstStyle/>
          <a:p>
            <a:r>
              <a:rPr lang="en-US" dirty="0"/>
              <a:t>CPAT?</a:t>
            </a:r>
          </a:p>
          <a:p>
            <a:r>
              <a:rPr lang="en-US" dirty="0"/>
              <a:t>The CPAT is The CPAT events are </a:t>
            </a:r>
          </a:p>
          <a:p>
            <a:pPr marL="971550" lvl="1" indent="-514350">
              <a:buFont typeface="+mj-lt"/>
              <a:buAutoNum type="arabicPeriod"/>
            </a:pPr>
            <a:r>
              <a:rPr lang="en-US" dirty="0"/>
              <a:t>Stair Climb </a:t>
            </a:r>
          </a:p>
          <a:p>
            <a:pPr marL="971550" lvl="1" indent="-514350">
              <a:buFont typeface="+mj-lt"/>
              <a:buAutoNum type="arabicPeriod"/>
            </a:pPr>
            <a:r>
              <a:rPr lang="en-US" dirty="0"/>
              <a:t>Hose Drag </a:t>
            </a:r>
          </a:p>
          <a:p>
            <a:pPr marL="971550" lvl="1" indent="-514350">
              <a:buFont typeface="+mj-lt"/>
              <a:buAutoNum type="arabicPeriod"/>
            </a:pPr>
            <a:r>
              <a:rPr lang="en-US" dirty="0"/>
              <a:t>Equipment Carry </a:t>
            </a:r>
          </a:p>
          <a:p>
            <a:pPr marL="971550" lvl="1" indent="-514350">
              <a:buFont typeface="+mj-lt"/>
              <a:buAutoNum type="arabicPeriod"/>
            </a:pPr>
            <a:r>
              <a:rPr lang="en-US" dirty="0"/>
              <a:t>Ladder Raise and Extension </a:t>
            </a:r>
          </a:p>
          <a:p>
            <a:pPr marL="971550" lvl="1" indent="-514350">
              <a:buFont typeface="+mj-lt"/>
              <a:buAutoNum type="arabicPeriod"/>
            </a:pPr>
            <a:r>
              <a:rPr lang="en-US" dirty="0"/>
              <a:t>Forcible Entry</a:t>
            </a:r>
          </a:p>
          <a:p>
            <a:pPr marL="971550" lvl="1" indent="-514350">
              <a:buFont typeface="+mj-lt"/>
              <a:buAutoNum type="arabicPeriod"/>
            </a:pPr>
            <a:r>
              <a:rPr lang="en-US" dirty="0"/>
              <a:t>Search Rescue </a:t>
            </a:r>
          </a:p>
          <a:p>
            <a:pPr marL="971550" lvl="1" indent="-514350">
              <a:buFont typeface="+mj-lt"/>
              <a:buAutoNum type="arabicPeriod"/>
            </a:pPr>
            <a:r>
              <a:rPr lang="en-US" dirty="0"/>
              <a:t>Ceiling Breach and Pull</a:t>
            </a:r>
          </a:p>
          <a:p>
            <a:pPr marL="457200" lvl="1" indent="0">
              <a:buNone/>
            </a:pPr>
            <a:r>
              <a:rPr lang="en-US" dirty="0">
                <a:hlinkClick r:id="rId2"/>
              </a:rPr>
              <a:t>https://www.youtube.com/watch?v=f99Xh62jPC0</a:t>
            </a:r>
            <a:endParaRPr lang="en-US" dirty="0"/>
          </a:p>
          <a:p>
            <a:pPr marL="971550" lvl="1" indent="-514350">
              <a:buFont typeface="+mj-lt"/>
              <a:buAutoNum type="arabicPeriod"/>
            </a:pPr>
            <a:endParaRPr lang="en-US" dirty="0"/>
          </a:p>
          <a:p>
            <a:pPr marL="0" indent="0">
              <a:buNone/>
            </a:pPr>
            <a:endParaRPr lang="en-US" dirty="0"/>
          </a:p>
        </p:txBody>
      </p:sp>
      <p:sp>
        <p:nvSpPr>
          <p:cNvPr id="4" name="TextBox 3">
            <a:extLst>
              <a:ext uri="{FF2B5EF4-FFF2-40B4-BE49-F238E27FC236}">
                <a16:creationId xmlns:a16="http://schemas.microsoft.com/office/drawing/2014/main" id="{A26C517B-12A1-3B45-BCF8-F58145AB22B4}"/>
              </a:ext>
            </a:extLst>
          </p:cNvPr>
          <p:cNvSpPr txBox="1"/>
          <p:nvPr/>
        </p:nvSpPr>
        <p:spPr>
          <a:xfrm rot="2400030">
            <a:off x="8550233" y="3061794"/>
            <a:ext cx="2446317" cy="1323439"/>
          </a:xfrm>
          <a:prstGeom prst="rect">
            <a:avLst/>
          </a:prstGeom>
          <a:noFill/>
        </p:spPr>
        <p:txBody>
          <a:bodyPr wrap="square" rtlCol="0">
            <a:spAutoFit/>
          </a:bodyPr>
          <a:lstStyle/>
          <a:p>
            <a:pPr algn="ctr"/>
            <a:r>
              <a:rPr lang="en-US" sz="4000" dirty="0">
                <a:solidFill>
                  <a:srgbClr val="C00000"/>
                </a:solidFill>
              </a:rPr>
              <a:t>CPAT VIDEO</a:t>
            </a:r>
          </a:p>
        </p:txBody>
      </p:sp>
      <p:cxnSp>
        <p:nvCxnSpPr>
          <p:cNvPr id="6" name="Straight Arrow Connector 5">
            <a:extLst>
              <a:ext uri="{FF2B5EF4-FFF2-40B4-BE49-F238E27FC236}">
                <a16:creationId xmlns:a16="http://schemas.microsoft.com/office/drawing/2014/main" id="{79B86F6C-1624-BB43-9274-5142C59BF623}"/>
              </a:ext>
            </a:extLst>
          </p:cNvPr>
          <p:cNvCxnSpPr/>
          <p:nvPr/>
        </p:nvCxnSpPr>
        <p:spPr>
          <a:xfrm flipH="1">
            <a:off x="8098972" y="4239491"/>
            <a:ext cx="1128156" cy="103315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87D4208-D2E9-6A4E-90AC-131615FC0995}"/>
              </a:ext>
            </a:extLst>
          </p:cNvPr>
          <p:cNvPicPr>
            <a:picLocks noChangeAspect="1"/>
          </p:cNvPicPr>
          <p:nvPr/>
        </p:nvPicPr>
        <p:blipFill>
          <a:blip r:embed="rId3">
            <a:alphaModFix amt="35000"/>
          </a:blip>
          <a:stretch>
            <a:fillRect/>
          </a:stretch>
        </p:blipFill>
        <p:spPr>
          <a:xfrm>
            <a:off x="1" y="0"/>
            <a:ext cx="12192000" cy="6856339"/>
          </a:xfrm>
          <a:prstGeom prst="rect">
            <a:avLst/>
          </a:prstGeom>
        </p:spPr>
      </p:pic>
    </p:spTree>
    <p:extLst>
      <p:ext uri="{BB962C8B-B14F-4D97-AF65-F5344CB8AC3E}">
        <p14:creationId xmlns:p14="http://schemas.microsoft.com/office/powerpoint/2010/main" val="3904709888"/>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ECD01-402B-0F4A-A3E5-A13DAF89D2CD}"/>
              </a:ext>
            </a:extLst>
          </p:cNvPr>
          <p:cNvSpPr>
            <a:spLocks noGrp="1"/>
          </p:cNvSpPr>
          <p:nvPr>
            <p:ph type="title"/>
          </p:nvPr>
        </p:nvSpPr>
        <p:spPr/>
        <p:txBody>
          <a:bodyPr/>
          <a:lstStyle/>
          <a:p>
            <a:pPr algn="ctr"/>
            <a:r>
              <a:rPr lang="en-US" dirty="0"/>
              <a:t>Your Record</a:t>
            </a:r>
          </a:p>
        </p:txBody>
      </p:sp>
      <p:sp>
        <p:nvSpPr>
          <p:cNvPr id="3" name="Content Placeholder 2">
            <a:extLst>
              <a:ext uri="{FF2B5EF4-FFF2-40B4-BE49-F238E27FC236}">
                <a16:creationId xmlns:a16="http://schemas.microsoft.com/office/drawing/2014/main" id="{C0BE1CB0-AA5E-5546-A18A-491A5FBFCD6C}"/>
              </a:ext>
            </a:extLst>
          </p:cNvPr>
          <p:cNvSpPr>
            <a:spLocks noGrp="1"/>
          </p:cNvSpPr>
          <p:nvPr>
            <p:ph idx="1"/>
          </p:nvPr>
        </p:nvSpPr>
        <p:spPr/>
        <p:txBody>
          <a:bodyPr>
            <a:normAutofit/>
          </a:bodyPr>
          <a:lstStyle/>
          <a:p>
            <a:r>
              <a:rPr lang="en-US" dirty="0"/>
              <a:t>You will need to pass a detailed background check </a:t>
            </a:r>
          </a:p>
          <a:p>
            <a:endParaRPr lang="en-US" dirty="0"/>
          </a:p>
          <a:p>
            <a:pPr marL="0" indent="0">
              <a:buNone/>
            </a:pPr>
            <a:r>
              <a:rPr lang="en-US" dirty="0"/>
              <a:t>The Best way to get hired is to have and keep your nose clean</a:t>
            </a:r>
          </a:p>
          <a:p>
            <a:pPr marL="0" indent="0">
              <a:buNone/>
            </a:pPr>
            <a:r>
              <a:rPr lang="en-US" dirty="0"/>
              <a:t>For Example</a:t>
            </a:r>
          </a:p>
          <a:p>
            <a:pPr marL="914400" lvl="1" indent="-457200">
              <a:buFont typeface="+mj-lt"/>
              <a:buAutoNum type="arabicPeriod"/>
            </a:pPr>
            <a:r>
              <a:rPr lang="en-US" dirty="0"/>
              <a:t>NO DUI’s (Driving Under the Influence)</a:t>
            </a:r>
          </a:p>
          <a:p>
            <a:pPr marL="914400" lvl="1" indent="-457200">
              <a:buFont typeface="+mj-lt"/>
              <a:buAutoNum type="arabicPeriod"/>
            </a:pPr>
            <a:r>
              <a:rPr lang="en-US" dirty="0"/>
              <a:t>No Criminal Record </a:t>
            </a:r>
          </a:p>
          <a:p>
            <a:pPr marL="914400" lvl="1" indent="-457200">
              <a:buFont typeface="+mj-lt"/>
              <a:buAutoNum type="arabicPeriod"/>
            </a:pPr>
            <a:r>
              <a:rPr lang="en-US" dirty="0"/>
              <a:t>Zero Drug Use </a:t>
            </a:r>
          </a:p>
          <a:p>
            <a:pPr marL="0" indent="0">
              <a:buNone/>
            </a:pPr>
            <a:r>
              <a:rPr lang="en-US" dirty="0"/>
              <a:t>It is recommended that you keep your social media clean also for the reason that a employer can view things that you post </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46943713-BC35-7941-8919-29301BEBEF72}"/>
              </a:ext>
            </a:extLst>
          </p:cNvPr>
          <p:cNvPicPr>
            <a:picLocks noChangeAspect="1"/>
          </p:cNvPicPr>
          <p:nvPr/>
        </p:nvPicPr>
        <p:blipFill>
          <a:blip r:embed="rId2">
            <a:alphaModFix amt="20000"/>
          </a:blip>
          <a:stretch>
            <a:fillRect/>
          </a:stretch>
        </p:blipFill>
        <p:spPr>
          <a:xfrm>
            <a:off x="-31750" y="0"/>
            <a:ext cx="12353924" cy="6857999"/>
          </a:xfrm>
          <a:prstGeom prst="rect">
            <a:avLst/>
          </a:prstGeom>
        </p:spPr>
      </p:pic>
    </p:spTree>
    <p:extLst>
      <p:ext uri="{BB962C8B-B14F-4D97-AF65-F5344CB8AC3E}">
        <p14:creationId xmlns:p14="http://schemas.microsoft.com/office/powerpoint/2010/main" val="5732013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F7209-97B6-3D4A-AABE-AA0710954DF8}"/>
              </a:ext>
            </a:extLst>
          </p:cNvPr>
          <p:cNvSpPr>
            <a:spLocks noGrp="1"/>
          </p:cNvSpPr>
          <p:nvPr>
            <p:ph type="title"/>
          </p:nvPr>
        </p:nvSpPr>
        <p:spPr/>
        <p:txBody>
          <a:bodyPr/>
          <a:lstStyle/>
          <a:p>
            <a:pPr algn="ctr"/>
            <a:r>
              <a:rPr lang="en-US" dirty="0"/>
              <a:t>Been in some trouble?</a:t>
            </a:r>
          </a:p>
        </p:txBody>
      </p:sp>
      <p:sp>
        <p:nvSpPr>
          <p:cNvPr id="3" name="Content Placeholder 2">
            <a:extLst>
              <a:ext uri="{FF2B5EF4-FFF2-40B4-BE49-F238E27FC236}">
                <a16:creationId xmlns:a16="http://schemas.microsoft.com/office/drawing/2014/main" id="{DA41E529-D44D-7644-BE7A-1FCC4850C1B5}"/>
              </a:ext>
            </a:extLst>
          </p:cNvPr>
          <p:cNvSpPr>
            <a:spLocks noGrp="1"/>
          </p:cNvSpPr>
          <p:nvPr>
            <p:ph idx="1"/>
          </p:nvPr>
        </p:nvSpPr>
        <p:spPr/>
        <p:txBody>
          <a:bodyPr/>
          <a:lstStyle/>
          <a:p>
            <a:r>
              <a:rPr lang="en-US" dirty="0"/>
              <a:t>If you have been in some trouble don’t worry we all make mistakes . It is recommended that you do this. </a:t>
            </a:r>
          </a:p>
          <a:p>
            <a:pPr marL="971550" lvl="1" indent="-514350">
              <a:buFont typeface="+mj-lt"/>
              <a:buAutoNum type="arabicPeriod"/>
            </a:pPr>
            <a:endParaRPr lang="en-US" dirty="0"/>
          </a:p>
          <a:p>
            <a:pPr marL="971550" lvl="1" indent="-514350">
              <a:buFont typeface="+mj-lt"/>
              <a:buAutoNum type="arabicPeriod"/>
            </a:pPr>
            <a:r>
              <a:rPr lang="en-US" dirty="0"/>
              <a:t>Be honest and own up to your mistakes </a:t>
            </a:r>
          </a:p>
          <a:p>
            <a:pPr marL="971550" lvl="1" indent="-514350">
              <a:buFont typeface="+mj-lt"/>
              <a:buAutoNum type="arabicPeriod"/>
            </a:pPr>
            <a:r>
              <a:rPr lang="en-US" dirty="0"/>
              <a:t>Explain how You have fixed your mistakes since the incident and how you will avoid it in the future  </a:t>
            </a:r>
          </a:p>
        </p:txBody>
      </p:sp>
      <p:pic>
        <p:nvPicPr>
          <p:cNvPr id="5" name="Picture 4">
            <a:extLst>
              <a:ext uri="{FF2B5EF4-FFF2-40B4-BE49-F238E27FC236}">
                <a16:creationId xmlns:a16="http://schemas.microsoft.com/office/drawing/2014/main" id="{72C58D91-5695-6E42-B62C-FD061B8E2F77}"/>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393537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DF19-2613-7447-9DF1-4765B6EA571C}"/>
              </a:ext>
            </a:extLst>
          </p:cNvPr>
          <p:cNvSpPr>
            <a:spLocks noGrp="1"/>
          </p:cNvSpPr>
          <p:nvPr>
            <p:ph type="title"/>
          </p:nvPr>
        </p:nvSpPr>
        <p:spPr/>
        <p:txBody>
          <a:bodyPr/>
          <a:lstStyle/>
          <a:p>
            <a:pPr algn="ctr"/>
            <a:r>
              <a:rPr lang="en-US" dirty="0"/>
              <a:t>Written Exam+ Psychological Evaluation</a:t>
            </a:r>
            <a:br>
              <a:rPr lang="en-US" dirty="0"/>
            </a:br>
            <a:endParaRPr lang="en-US" dirty="0"/>
          </a:p>
        </p:txBody>
      </p:sp>
      <p:sp>
        <p:nvSpPr>
          <p:cNvPr id="3" name="Content Placeholder 2">
            <a:extLst>
              <a:ext uri="{FF2B5EF4-FFF2-40B4-BE49-F238E27FC236}">
                <a16:creationId xmlns:a16="http://schemas.microsoft.com/office/drawing/2014/main" id="{1D6CBF7C-99D1-1D46-8051-A642E66B53AC}"/>
              </a:ext>
            </a:extLst>
          </p:cNvPr>
          <p:cNvSpPr>
            <a:spLocks noGrp="1"/>
          </p:cNvSpPr>
          <p:nvPr>
            <p:ph idx="1"/>
          </p:nvPr>
        </p:nvSpPr>
        <p:spPr/>
        <p:txBody>
          <a:bodyPr>
            <a:normAutofit lnSpcReduction="10000"/>
          </a:bodyPr>
          <a:lstStyle/>
          <a:p>
            <a:r>
              <a:rPr lang="en-US" dirty="0"/>
              <a:t>You will need to pass the Written Exam. The Fire Fighter Written exam is a category up to 150 multiple choice test that measures your ability to be a successful fire fighter (Firerescue1.com)</a:t>
            </a:r>
          </a:p>
          <a:p>
            <a:endParaRPr lang="en-US" dirty="0"/>
          </a:p>
          <a:p>
            <a:pPr marL="457200" lvl="1" indent="0">
              <a:buNone/>
            </a:pPr>
            <a:r>
              <a:rPr lang="en-US" u="sng" dirty="0"/>
              <a:t>The categories are </a:t>
            </a:r>
          </a:p>
          <a:p>
            <a:pPr marL="914400" lvl="1" indent="-457200">
              <a:buFont typeface="+mj-lt"/>
              <a:buAutoNum type="arabicPeriod"/>
            </a:pPr>
            <a:r>
              <a:rPr lang="en-US" dirty="0"/>
              <a:t>Mathematical reasoning </a:t>
            </a:r>
          </a:p>
          <a:p>
            <a:pPr marL="914400" lvl="1" indent="-457200">
              <a:buFont typeface="+mj-lt"/>
              <a:buAutoNum type="arabicPeriod"/>
            </a:pPr>
            <a:r>
              <a:rPr lang="en-US" dirty="0"/>
              <a:t>Mechanical reasoning</a:t>
            </a:r>
          </a:p>
          <a:p>
            <a:pPr marL="914400" lvl="1" indent="-457200">
              <a:buFont typeface="+mj-lt"/>
              <a:buAutoNum type="arabicPeriod"/>
            </a:pPr>
            <a:r>
              <a:rPr lang="en-US" dirty="0"/>
              <a:t>Reading comprehension </a:t>
            </a:r>
          </a:p>
          <a:p>
            <a:pPr marL="914400" lvl="1" indent="-457200">
              <a:buFont typeface="+mj-lt"/>
              <a:buAutoNum type="arabicPeriod"/>
            </a:pPr>
            <a:r>
              <a:rPr lang="en-US" dirty="0"/>
              <a:t>Spatial orientation</a:t>
            </a:r>
          </a:p>
          <a:p>
            <a:pPr marL="914400" lvl="1" indent="-457200">
              <a:buFont typeface="+mj-lt"/>
              <a:buAutoNum type="arabicPeriod"/>
            </a:pPr>
            <a:r>
              <a:rPr lang="en-US" dirty="0"/>
              <a:t>Situational judgement </a:t>
            </a:r>
          </a:p>
          <a:p>
            <a:pPr marL="914400" lvl="1" indent="-457200">
              <a:buFont typeface="+mj-lt"/>
              <a:buAutoNum type="arabicPeriod"/>
            </a:pPr>
            <a:r>
              <a:rPr lang="en-US" dirty="0"/>
              <a:t>Observation and memory</a:t>
            </a:r>
          </a:p>
          <a:p>
            <a:pPr marL="457200" lvl="1" indent="0">
              <a:buNone/>
            </a:pPr>
            <a:endParaRPr lang="en-US" u="sng" dirty="0"/>
          </a:p>
          <a:p>
            <a:pPr lvl="1"/>
            <a:endParaRPr lang="en-US" dirty="0"/>
          </a:p>
        </p:txBody>
      </p:sp>
      <p:sp>
        <p:nvSpPr>
          <p:cNvPr id="4" name="TextBox 3">
            <a:extLst>
              <a:ext uri="{FF2B5EF4-FFF2-40B4-BE49-F238E27FC236}">
                <a16:creationId xmlns:a16="http://schemas.microsoft.com/office/drawing/2014/main" id="{FBA1D1FE-0166-7443-A62C-37F1DFD62EE6}"/>
              </a:ext>
            </a:extLst>
          </p:cNvPr>
          <p:cNvSpPr txBox="1"/>
          <p:nvPr/>
        </p:nvSpPr>
        <p:spPr>
          <a:xfrm>
            <a:off x="6697683" y="2980015"/>
            <a:ext cx="3871356" cy="3508653"/>
          </a:xfrm>
          <a:prstGeom prst="rect">
            <a:avLst/>
          </a:prstGeom>
          <a:noFill/>
        </p:spPr>
        <p:txBody>
          <a:bodyPr wrap="square" rtlCol="0">
            <a:spAutoFit/>
          </a:bodyPr>
          <a:lstStyle/>
          <a:p>
            <a:r>
              <a:rPr lang="en-US" sz="2400" u="sng" dirty="0"/>
              <a:t>Psychological Evaluation</a:t>
            </a:r>
          </a:p>
          <a:p>
            <a:r>
              <a:rPr lang="en-US" sz="2400" dirty="0"/>
              <a:t>This evaluation will test your mental and emotional stability to withstand the stresses associated with the everyday job as a  firefighting.</a:t>
            </a:r>
          </a:p>
          <a:p>
            <a:endParaRPr lang="en-US" u="sng" dirty="0"/>
          </a:p>
          <a:p>
            <a:endParaRPr lang="en-US" dirty="0"/>
          </a:p>
          <a:p>
            <a:endParaRPr lang="en-US" dirty="0"/>
          </a:p>
        </p:txBody>
      </p:sp>
      <p:pic>
        <p:nvPicPr>
          <p:cNvPr id="6" name="Picture 5">
            <a:extLst>
              <a:ext uri="{FF2B5EF4-FFF2-40B4-BE49-F238E27FC236}">
                <a16:creationId xmlns:a16="http://schemas.microsoft.com/office/drawing/2014/main" id="{E2AA7E85-B647-294E-B752-84C385759B46}"/>
              </a:ext>
            </a:extLst>
          </p:cNvPr>
          <p:cNvPicPr>
            <a:picLocks noChangeAspect="1"/>
          </p:cNvPicPr>
          <p:nvPr/>
        </p:nvPicPr>
        <p:blipFill>
          <a:blip r:embed="rId2">
            <a:alphaModFix amt="35000"/>
          </a:blip>
          <a:stretch>
            <a:fillRect/>
          </a:stretch>
        </p:blipFill>
        <p:spPr>
          <a:xfrm>
            <a:off x="0" y="0"/>
            <a:ext cx="12192000" cy="6777532"/>
          </a:xfrm>
          <a:prstGeom prst="rect">
            <a:avLst/>
          </a:prstGeom>
        </p:spPr>
      </p:pic>
    </p:spTree>
    <p:extLst>
      <p:ext uri="{BB962C8B-B14F-4D97-AF65-F5344CB8AC3E}">
        <p14:creationId xmlns:p14="http://schemas.microsoft.com/office/powerpoint/2010/main" val="2824728871"/>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6B1A1-737A-8A41-A47F-62E2449A93DF}"/>
              </a:ext>
            </a:extLst>
          </p:cNvPr>
          <p:cNvSpPr>
            <a:spLocks noGrp="1"/>
          </p:cNvSpPr>
          <p:nvPr>
            <p:ph type="title"/>
          </p:nvPr>
        </p:nvSpPr>
        <p:spPr/>
        <p:txBody>
          <a:bodyPr/>
          <a:lstStyle/>
          <a:p>
            <a:pPr algn="ctr"/>
            <a:r>
              <a:rPr lang="en-US" dirty="0"/>
              <a:t>Psychological Evaluation</a:t>
            </a:r>
          </a:p>
        </p:txBody>
      </p:sp>
      <p:sp>
        <p:nvSpPr>
          <p:cNvPr id="3" name="Content Placeholder 2">
            <a:extLst>
              <a:ext uri="{FF2B5EF4-FFF2-40B4-BE49-F238E27FC236}">
                <a16:creationId xmlns:a16="http://schemas.microsoft.com/office/drawing/2014/main" id="{6EFD11B2-96E2-8B49-95D5-7CB4470C35E6}"/>
              </a:ext>
            </a:extLst>
          </p:cNvPr>
          <p:cNvSpPr>
            <a:spLocks noGrp="1"/>
          </p:cNvSpPr>
          <p:nvPr>
            <p:ph idx="1"/>
          </p:nvPr>
        </p:nvSpPr>
        <p:spPr/>
        <p:txBody>
          <a:bodyPr>
            <a:normAutofit/>
          </a:bodyPr>
          <a:lstStyle/>
          <a:p>
            <a:r>
              <a:rPr lang="en-US" sz="3200" dirty="0"/>
              <a:t>This evaluation will test your mental and emotional stability to withstand the stresses associated with the everyday job as a  firefighting. (Firerescue1.com)</a:t>
            </a:r>
          </a:p>
          <a:p>
            <a:endParaRPr lang="en-US" sz="3200" dirty="0"/>
          </a:p>
        </p:txBody>
      </p:sp>
      <p:pic>
        <p:nvPicPr>
          <p:cNvPr id="5" name="Picture 4">
            <a:extLst>
              <a:ext uri="{FF2B5EF4-FFF2-40B4-BE49-F238E27FC236}">
                <a16:creationId xmlns:a16="http://schemas.microsoft.com/office/drawing/2014/main" id="{DAC126B5-31EA-A54E-9806-0AF0E2FC6E67}"/>
              </a:ext>
            </a:extLst>
          </p:cNvPr>
          <p:cNvPicPr>
            <a:picLocks noChangeAspect="1"/>
          </p:cNvPicPr>
          <p:nvPr/>
        </p:nvPicPr>
        <p:blipFill>
          <a:blip r:embed="rId2">
            <a:alphaModFix amt="20000"/>
          </a:blip>
          <a:stretch>
            <a:fillRect/>
          </a:stretch>
        </p:blipFill>
        <p:spPr>
          <a:xfrm>
            <a:off x="1" y="0"/>
            <a:ext cx="12191999" cy="6858000"/>
          </a:xfrm>
          <a:prstGeom prst="rect">
            <a:avLst/>
          </a:prstGeom>
        </p:spPr>
      </p:pic>
    </p:spTree>
    <p:extLst>
      <p:ext uri="{BB962C8B-B14F-4D97-AF65-F5344CB8AC3E}">
        <p14:creationId xmlns:p14="http://schemas.microsoft.com/office/powerpoint/2010/main" val="353294770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6872-19E0-6842-AE90-5C32B3D705CA}"/>
              </a:ext>
            </a:extLst>
          </p:cNvPr>
          <p:cNvSpPr>
            <a:spLocks noGrp="1"/>
          </p:cNvSpPr>
          <p:nvPr>
            <p:ph type="title"/>
          </p:nvPr>
        </p:nvSpPr>
        <p:spPr/>
        <p:txBody>
          <a:bodyPr/>
          <a:lstStyle/>
          <a:p>
            <a:pPr algn="ctr"/>
            <a:r>
              <a:rPr lang="en-US" dirty="0"/>
              <a:t>Fire Academy </a:t>
            </a:r>
          </a:p>
        </p:txBody>
      </p:sp>
      <p:sp>
        <p:nvSpPr>
          <p:cNvPr id="3" name="Content Placeholder 2">
            <a:extLst>
              <a:ext uri="{FF2B5EF4-FFF2-40B4-BE49-F238E27FC236}">
                <a16:creationId xmlns:a16="http://schemas.microsoft.com/office/drawing/2014/main" id="{B7049E9C-5235-054E-955D-2BF9A6A7366F}"/>
              </a:ext>
            </a:extLst>
          </p:cNvPr>
          <p:cNvSpPr>
            <a:spLocks noGrp="1"/>
          </p:cNvSpPr>
          <p:nvPr>
            <p:ph idx="1"/>
          </p:nvPr>
        </p:nvSpPr>
        <p:spPr/>
        <p:txBody>
          <a:bodyPr/>
          <a:lstStyle/>
          <a:p>
            <a:r>
              <a:rPr lang="en-US" dirty="0"/>
              <a:t>You need to attend The Fire academy. At the Fire Academy you learn the book and practical skills of the job (</a:t>
            </a:r>
            <a:r>
              <a:rPr lang="en-US" dirty="0" err="1"/>
              <a:t>klinoff</a:t>
            </a:r>
            <a:r>
              <a:rPr lang="en-US" dirty="0"/>
              <a:t>). </a:t>
            </a:r>
          </a:p>
          <a:p>
            <a:endParaRPr lang="en-US" dirty="0"/>
          </a:p>
          <a:p>
            <a:pPr marL="0" indent="0">
              <a:buNone/>
            </a:pPr>
            <a:endParaRPr lang="en-US" dirty="0"/>
          </a:p>
          <a:p>
            <a:pPr marL="0" indent="0">
              <a:buNone/>
            </a:pPr>
            <a:r>
              <a:rPr lang="en-US" u="sng" dirty="0"/>
              <a:t>How to get into the academy</a:t>
            </a:r>
          </a:p>
          <a:p>
            <a:pPr marL="971550" lvl="1" indent="-514350">
              <a:buFont typeface="+mj-lt"/>
              <a:buAutoNum type="arabicPeriod"/>
            </a:pPr>
            <a:r>
              <a:rPr lang="en-US" dirty="0"/>
              <a:t>Get Hired as a Fire Fighter</a:t>
            </a:r>
          </a:p>
          <a:p>
            <a:pPr marL="971550" lvl="1" indent="-514350">
              <a:buFont typeface="+mj-lt"/>
              <a:buAutoNum type="arabicPeriod"/>
            </a:pPr>
            <a:r>
              <a:rPr lang="en-US" dirty="0"/>
              <a:t>Become a volunteer Fire Fighter </a:t>
            </a:r>
          </a:p>
          <a:p>
            <a:pPr marL="971550" lvl="1" indent="-514350">
              <a:buFont typeface="+mj-lt"/>
              <a:buAutoNum type="arabicPeriod"/>
            </a:pPr>
            <a:r>
              <a:rPr lang="en-US" dirty="0"/>
              <a:t>Sign up yourself for the academy  </a:t>
            </a:r>
          </a:p>
          <a:p>
            <a:endParaRPr lang="en-US" dirty="0"/>
          </a:p>
        </p:txBody>
      </p:sp>
      <p:pic>
        <p:nvPicPr>
          <p:cNvPr id="5" name="Picture 4">
            <a:extLst>
              <a:ext uri="{FF2B5EF4-FFF2-40B4-BE49-F238E27FC236}">
                <a16:creationId xmlns:a16="http://schemas.microsoft.com/office/drawing/2014/main" id="{EC434DB3-D94D-1340-8AFA-7FFFF6402967}"/>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04785563"/>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90B0-1769-D44F-B46A-547FEDABF2F8}"/>
              </a:ext>
            </a:extLst>
          </p:cNvPr>
          <p:cNvSpPr>
            <a:spLocks noGrp="1"/>
          </p:cNvSpPr>
          <p:nvPr>
            <p:ph type="title"/>
          </p:nvPr>
        </p:nvSpPr>
        <p:spPr/>
        <p:txBody>
          <a:bodyPr/>
          <a:lstStyle/>
          <a:p>
            <a:pPr algn="ctr"/>
            <a:r>
              <a:rPr lang="en-US" dirty="0"/>
              <a:t>Ace the Interview </a:t>
            </a:r>
          </a:p>
        </p:txBody>
      </p:sp>
      <p:sp>
        <p:nvSpPr>
          <p:cNvPr id="3" name="Content Placeholder 2">
            <a:extLst>
              <a:ext uri="{FF2B5EF4-FFF2-40B4-BE49-F238E27FC236}">
                <a16:creationId xmlns:a16="http://schemas.microsoft.com/office/drawing/2014/main" id="{49371CFE-572C-A943-8EAE-BCEB1D25B903}"/>
              </a:ext>
            </a:extLst>
          </p:cNvPr>
          <p:cNvSpPr>
            <a:spLocks noGrp="1"/>
          </p:cNvSpPr>
          <p:nvPr>
            <p:ph idx="1"/>
          </p:nvPr>
        </p:nvSpPr>
        <p:spPr/>
        <p:txBody>
          <a:bodyPr/>
          <a:lstStyle/>
          <a:p>
            <a:pPr marL="0" indent="0">
              <a:buNone/>
            </a:pPr>
            <a:r>
              <a:rPr lang="en-US" dirty="0"/>
              <a:t>In order to get the job you will need to pass the interview. The interview can be a nervous situation. It is recommended to do some research on the fire department and study and practice the interview questions. The different type of questions that might be asked are. (Firerescue1.com)</a:t>
            </a:r>
          </a:p>
          <a:p>
            <a:pPr lvl="1"/>
            <a:r>
              <a:rPr lang="en-US" sz="2800" dirty="0"/>
              <a:t>Who are you?</a:t>
            </a:r>
          </a:p>
          <a:p>
            <a:pPr lvl="1"/>
            <a:r>
              <a:rPr lang="en-US" sz="2800" dirty="0"/>
              <a:t>What do you know? </a:t>
            </a:r>
          </a:p>
          <a:p>
            <a:pPr lvl="1"/>
            <a:r>
              <a:rPr lang="en-US" sz="2800" dirty="0"/>
              <a:t>Why are you here?</a:t>
            </a:r>
          </a:p>
          <a:p>
            <a:pPr lvl="1"/>
            <a:r>
              <a:rPr lang="en-US" sz="2800" dirty="0"/>
              <a:t>How would you react?</a:t>
            </a:r>
          </a:p>
        </p:txBody>
      </p:sp>
      <p:pic>
        <p:nvPicPr>
          <p:cNvPr id="6" name="Picture 5">
            <a:extLst>
              <a:ext uri="{FF2B5EF4-FFF2-40B4-BE49-F238E27FC236}">
                <a16:creationId xmlns:a16="http://schemas.microsoft.com/office/drawing/2014/main" id="{CCE27B70-9B87-5649-AE53-620D888107E1}"/>
              </a:ext>
            </a:extLst>
          </p:cNvPr>
          <p:cNvPicPr>
            <a:picLocks noChangeAspect="1"/>
          </p:cNvPicPr>
          <p:nvPr/>
        </p:nvPicPr>
        <p:blipFill>
          <a:blip r:embed="rId3">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093228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E1C7-4667-A540-AF7F-DE17F415F910}"/>
              </a:ext>
            </a:extLst>
          </p:cNvPr>
          <p:cNvSpPr>
            <a:spLocks noGrp="1"/>
          </p:cNvSpPr>
          <p:nvPr>
            <p:ph type="title"/>
          </p:nvPr>
        </p:nvSpPr>
        <p:spPr/>
        <p:txBody>
          <a:bodyPr/>
          <a:lstStyle/>
          <a:p>
            <a:pPr algn="ctr"/>
            <a:r>
              <a:rPr lang="en-US" dirty="0"/>
              <a:t>Salary + Growth </a:t>
            </a:r>
          </a:p>
        </p:txBody>
      </p:sp>
      <p:sp>
        <p:nvSpPr>
          <p:cNvPr id="3" name="Content Placeholder 2">
            <a:extLst>
              <a:ext uri="{FF2B5EF4-FFF2-40B4-BE49-F238E27FC236}">
                <a16:creationId xmlns:a16="http://schemas.microsoft.com/office/drawing/2014/main" id="{41174B02-E256-1A42-AAE9-759760CC1ABB}"/>
              </a:ext>
            </a:extLst>
          </p:cNvPr>
          <p:cNvSpPr>
            <a:spLocks noGrp="1"/>
          </p:cNvSpPr>
          <p:nvPr>
            <p:ph idx="1"/>
          </p:nvPr>
        </p:nvSpPr>
        <p:spPr>
          <a:xfrm>
            <a:off x="838200" y="1825624"/>
            <a:ext cx="10515600" cy="4812681"/>
          </a:xfrm>
        </p:spPr>
        <p:txBody>
          <a:bodyPr/>
          <a:lstStyle/>
          <a:p>
            <a:pPr marL="0" indent="0">
              <a:buNone/>
            </a:pPr>
            <a:r>
              <a:rPr lang="en-US" u="sng" dirty="0"/>
              <a:t>As of 2018</a:t>
            </a:r>
          </a:p>
          <a:p>
            <a:r>
              <a:rPr lang="en-US" dirty="0"/>
              <a:t>$49,620 per year </a:t>
            </a:r>
          </a:p>
          <a:p>
            <a:r>
              <a:rPr lang="en-US" dirty="0"/>
              <a:t>$23.85 per hour </a:t>
            </a:r>
          </a:p>
          <a:p>
            <a:pPr marL="0" indent="0">
              <a:buNone/>
            </a:pPr>
            <a:endParaRPr lang="en-US" u="sng" dirty="0"/>
          </a:p>
          <a:p>
            <a:pPr marL="0" indent="0">
              <a:buNone/>
            </a:pPr>
            <a:r>
              <a:rPr lang="en-US" u="sng" dirty="0"/>
              <a:t>As of 2016</a:t>
            </a:r>
          </a:p>
          <a:p>
            <a:r>
              <a:rPr lang="en-US" dirty="0"/>
              <a:t>Number of Jobs in 2016 - (327,300)</a:t>
            </a:r>
          </a:p>
          <a:p>
            <a:r>
              <a:rPr lang="en-US" dirty="0"/>
              <a:t> job out look is at 7% </a:t>
            </a:r>
          </a:p>
          <a:p>
            <a:r>
              <a:rPr lang="en-US" dirty="0"/>
              <a:t>Expected growth 2016-26 - (23,500)</a:t>
            </a:r>
          </a:p>
          <a:p>
            <a:pPr marL="0" indent="0">
              <a:buNone/>
            </a:pPr>
            <a:r>
              <a:rPr lang="en-US" dirty="0"/>
              <a:t>(Occupational Outlook Handbook)</a:t>
            </a:r>
          </a:p>
          <a:p>
            <a:endParaRPr lang="en-US" dirty="0"/>
          </a:p>
          <a:p>
            <a:endParaRPr lang="en-US" dirty="0"/>
          </a:p>
        </p:txBody>
      </p:sp>
      <p:pic>
        <p:nvPicPr>
          <p:cNvPr id="7" name="Picture 6">
            <a:extLst>
              <a:ext uri="{FF2B5EF4-FFF2-40B4-BE49-F238E27FC236}">
                <a16:creationId xmlns:a16="http://schemas.microsoft.com/office/drawing/2014/main" id="{A35157A0-B26C-9B4A-BB1A-F4219C781E83}"/>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03065849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1E97-3FED-8541-84C0-6B0370DA9359}"/>
              </a:ext>
            </a:extLst>
          </p:cNvPr>
          <p:cNvSpPr>
            <a:spLocks noGrp="1"/>
          </p:cNvSpPr>
          <p:nvPr>
            <p:ph type="title"/>
          </p:nvPr>
        </p:nvSpPr>
        <p:spPr/>
        <p:txBody>
          <a:bodyPr/>
          <a:lstStyle/>
          <a:p>
            <a:r>
              <a:rPr lang="en-US" dirty="0"/>
              <a:t>PRO’s </a:t>
            </a:r>
          </a:p>
        </p:txBody>
      </p:sp>
      <p:sp>
        <p:nvSpPr>
          <p:cNvPr id="3" name="Content Placeholder 2">
            <a:extLst>
              <a:ext uri="{FF2B5EF4-FFF2-40B4-BE49-F238E27FC236}">
                <a16:creationId xmlns:a16="http://schemas.microsoft.com/office/drawing/2014/main" id="{350BE7D8-9751-8E4D-8E9C-236B17436424}"/>
              </a:ext>
            </a:extLst>
          </p:cNvPr>
          <p:cNvSpPr>
            <a:spLocks noGrp="1"/>
          </p:cNvSpPr>
          <p:nvPr>
            <p:ph idx="1"/>
          </p:nvPr>
        </p:nvSpPr>
        <p:spPr/>
        <p:txBody>
          <a:bodyPr/>
          <a:lstStyle/>
          <a:p>
            <a:endParaRPr lang="en-US" dirty="0"/>
          </a:p>
          <a:p>
            <a:r>
              <a:rPr lang="en-US" dirty="0"/>
              <a:t>Enjoyable</a:t>
            </a:r>
          </a:p>
          <a:p>
            <a:r>
              <a:rPr lang="en-US" dirty="0"/>
              <a:t>Rewarding</a:t>
            </a:r>
          </a:p>
          <a:p>
            <a:r>
              <a:rPr lang="en-US" dirty="0"/>
              <a:t>Work with good people</a:t>
            </a:r>
          </a:p>
          <a:p>
            <a:r>
              <a:rPr lang="en-US" dirty="0"/>
              <a:t>Benefits</a:t>
            </a:r>
          </a:p>
          <a:p>
            <a:pPr marL="971550" lvl="1" indent="-514350">
              <a:buFont typeface="+mj-lt"/>
              <a:buAutoNum type="arabicPeriod"/>
            </a:pPr>
            <a:r>
              <a:rPr lang="en-US" dirty="0"/>
              <a:t>Medical</a:t>
            </a:r>
          </a:p>
          <a:p>
            <a:pPr marL="971550" lvl="1" indent="-514350">
              <a:buFont typeface="+mj-lt"/>
              <a:buAutoNum type="arabicPeriod"/>
            </a:pPr>
            <a:r>
              <a:rPr lang="en-US" dirty="0"/>
              <a:t>Dental </a:t>
            </a:r>
          </a:p>
          <a:p>
            <a:pPr marL="971550" lvl="1" indent="-514350">
              <a:buFont typeface="+mj-lt"/>
              <a:buAutoNum type="arabicPeriod"/>
            </a:pPr>
            <a:endParaRPr lang="en-US" dirty="0"/>
          </a:p>
          <a:p>
            <a:pPr marL="457200" lvl="1" indent="0">
              <a:buNone/>
            </a:pPr>
            <a:r>
              <a:rPr lang="en-US" dirty="0"/>
              <a:t> </a:t>
            </a:r>
          </a:p>
        </p:txBody>
      </p:sp>
      <p:pic>
        <p:nvPicPr>
          <p:cNvPr id="5" name="Picture 4">
            <a:extLst>
              <a:ext uri="{FF2B5EF4-FFF2-40B4-BE49-F238E27FC236}">
                <a16:creationId xmlns:a16="http://schemas.microsoft.com/office/drawing/2014/main" id="{0745C86F-8579-6B44-954D-D40789FF2831}"/>
              </a:ext>
            </a:extLst>
          </p:cNvPr>
          <p:cNvPicPr>
            <a:picLocks noChangeAspect="1"/>
          </p:cNvPicPr>
          <p:nvPr/>
        </p:nvPicPr>
        <p:blipFill>
          <a:blip r:embed="rId2">
            <a:alphaModFix amt="35000"/>
          </a:blip>
          <a:stretch>
            <a:fillRect/>
          </a:stretch>
        </p:blipFill>
        <p:spPr>
          <a:xfrm>
            <a:off x="0" y="8462"/>
            <a:ext cx="12192000" cy="6849538"/>
          </a:xfrm>
          <a:prstGeom prst="rect">
            <a:avLst/>
          </a:prstGeom>
        </p:spPr>
      </p:pic>
    </p:spTree>
    <p:extLst>
      <p:ext uri="{BB962C8B-B14F-4D97-AF65-F5344CB8AC3E}">
        <p14:creationId xmlns:p14="http://schemas.microsoft.com/office/powerpoint/2010/main" val="1198183717"/>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3347-00CC-7D4F-98C6-561BD939A33C}"/>
              </a:ext>
            </a:extLst>
          </p:cNvPr>
          <p:cNvSpPr>
            <a:spLocks noGrp="1"/>
          </p:cNvSpPr>
          <p:nvPr>
            <p:ph type="title"/>
          </p:nvPr>
        </p:nvSpPr>
        <p:spPr/>
        <p:txBody>
          <a:bodyPr/>
          <a:lstStyle/>
          <a:p>
            <a:r>
              <a:rPr lang="en-US" dirty="0"/>
              <a:t>CON’s </a:t>
            </a:r>
          </a:p>
        </p:txBody>
      </p:sp>
      <p:sp>
        <p:nvSpPr>
          <p:cNvPr id="3" name="Content Placeholder 2">
            <a:extLst>
              <a:ext uri="{FF2B5EF4-FFF2-40B4-BE49-F238E27FC236}">
                <a16:creationId xmlns:a16="http://schemas.microsoft.com/office/drawing/2014/main" id="{828E4C89-E9EB-C041-B382-CD38F1F90195}"/>
              </a:ext>
            </a:extLst>
          </p:cNvPr>
          <p:cNvSpPr>
            <a:spLocks noGrp="1"/>
          </p:cNvSpPr>
          <p:nvPr>
            <p:ph idx="1"/>
          </p:nvPr>
        </p:nvSpPr>
        <p:spPr/>
        <p:txBody>
          <a:bodyPr/>
          <a:lstStyle/>
          <a:p>
            <a:r>
              <a:rPr lang="en-US" dirty="0"/>
              <a:t>Hard on the family</a:t>
            </a:r>
          </a:p>
          <a:p>
            <a:r>
              <a:rPr lang="en-US" dirty="0"/>
              <a:t>Mentally draining</a:t>
            </a:r>
          </a:p>
          <a:p>
            <a:r>
              <a:rPr lang="en-US" dirty="0"/>
              <a:t>Over time it takes a toll on the body</a:t>
            </a:r>
          </a:p>
          <a:p>
            <a:r>
              <a:rPr lang="en-US" dirty="0">
                <a:effectLst/>
              </a:rPr>
              <a:t>Dangerous  </a:t>
            </a:r>
            <a:endParaRPr lang="en-US" dirty="0"/>
          </a:p>
        </p:txBody>
      </p:sp>
      <p:pic>
        <p:nvPicPr>
          <p:cNvPr id="5" name="Picture 4">
            <a:extLst>
              <a:ext uri="{FF2B5EF4-FFF2-40B4-BE49-F238E27FC236}">
                <a16:creationId xmlns:a16="http://schemas.microsoft.com/office/drawing/2014/main" id="{34F76B9B-ECC1-704B-907C-B84C3F23CD5F}"/>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193413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F9F6-6CF8-2D4C-B886-ED112FC9ED59}"/>
              </a:ext>
            </a:extLst>
          </p:cNvPr>
          <p:cNvSpPr>
            <a:spLocks noGrp="1"/>
          </p:cNvSpPr>
          <p:nvPr>
            <p:ph type="ctrTitle"/>
          </p:nvPr>
        </p:nvSpPr>
        <p:spPr/>
        <p:txBody>
          <a:bodyPr/>
          <a:lstStyle/>
          <a:p>
            <a:r>
              <a:rPr lang="en-US" dirty="0"/>
              <a:t>543 Interview</a:t>
            </a:r>
          </a:p>
        </p:txBody>
      </p:sp>
      <p:pic>
        <p:nvPicPr>
          <p:cNvPr id="5" name="Picture 4">
            <a:extLst>
              <a:ext uri="{FF2B5EF4-FFF2-40B4-BE49-F238E27FC236}">
                <a16:creationId xmlns:a16="http://schemas.microsoft.com/office/drawing/2014/main" id="{7BC1B11E-2382-4648-9A3A-F10F64ACDA7A}"/>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3089759"/>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E9C89C7D-0753-4842-8C60-5657EE85BCFA}"/>
              </a:ext>
            </a:extLst>
          </p:cNvPr>
          <p:cNvGraphicFramePr>
            <a:graphicFrameLocks noGrp="1"/>
          </p:cNvGraphicFramePr>
          <p:nvPr>
            <p:ph idx="4294967295"/>
            <p:extLst>
              <p:ext uri="{D42A27DB-BD31-4B8C-83A1-F6EECF244321}">
                <p14:modId xmlns:p14="http://schemas.microsoft.com/office/powerpoint/2010/main" val="2574889516"/>
              </p:ext>
            </p:extLst>
          </p:nvPr>
        </p:nvGraphicFramePr>
        <p:xfrm>
          <a:off x="0" y="0"/>
          <a:ext cx="12192000" cy="7101355"/>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1990479569"/>
                    </a:ext>
                  </a:extLst>
                </a:gridCol>
                <a:gridCol w="6096000">
                  <a:extLst>
                    <a:ext uri="{9D8B030D-6E8A-4147-A177-3AD203B41FA5}">
                      <a16:colId xmlns:a16="http://schemas.microsoft.com/office/drawing/2014/main" val="1245171769"/>
                    </a:ext>
                  </a:extLst>
                </a:gridCol>
              </a:tblGrid>
              <a:tr h="365760">
                <a:tc>
                  <a:txBody>
                    <a:bodyPr/>
                    <a:lstStyle/>
                    <a:p>
                      <a:r>
                        <a:rPr lang="en-US" dirty="0"/>
                        <a:t>Question</a:t>
                      </a:r>
                    </a:p>
                  </a:txBody>
                  <a:tcPr/>
                </a:tc>
                <a:tc>
                  <a:txBody>
                    <a:bodyPr/>
                    <a:lstStyle/>
                    <a:p>
                      <a:r>
                        <a:rPr lang="en-US" dirty="0"/>
                        <a:t>Answer </a:t>
                      </a:r>
                    </a:p>
                  </a:txBody>
                  <a:tcPr/>
                </a:tc>
                <a:extLst>
                  <a:ext uri="{0D108BD9-81ED-4DB2-BD59-A6C34878D82A}">
                    <a16:rowId xmlns:a16="http://schemas.microsoft.com/office/drawing/2014/main" val="2025828410"/>
                  </a:ext>
                </a:extLst>
              </a:tr>
              <a:tr h="884926">
                <a:tc>
                  <a:txBody>
                    <a:bodyPr/>
                    <a:lstStyle/>
                    <a:p>
                      <a:r>
                        <a:rPr lang="en-US" sz="1600" kern="1200" dirty="0">
                          <a:solidFill>
                            <a:schemeClr val="dk1"/>
                          </a:solidFill>
                          <a:effectLst/>
                          <a:latin typeface="+mn-lt"/>
                          <a:ea typeface="+mn-ea"/>
                          <a:cs typeface="+mn-cs"/>
                        </a:rPr>
                        <a:t>When did you first start your career as a fire fighter? </a:t>
                      </a:r>
                      <a:endParaRPr lang="en-US" sz="1600" dirty="0"/>
                    </a:p>
                  </a:txBody>
                  <a:tcPr/>
                </a:tc>
                <a:tc>
                  <a:txBody>
                    <a:bodyPr/>
                    <a:lstStyle/>
                    <a:p>
                      <a:r>
                        <a:rPr lang="en-US" sz="1600" kern="1200" dirty="0">
                          <a:solidFill>
                            <a:schemeClr val="dk1"/>
                          </a:solidFill>
                          <a:effectLst/>
                          <a:latin typeface="+mn-lt"/>
                          <a:ea typeface="+mn-ea"/>
                          <a:cs typeface="+mn-cs"/>
                        </a:rPr>
                        <a:t>I first started my career as a volunteer when I was 18 years old in 2008, and then in 2010 is when I started full time for Cal Fire in the city of highland</a:t>
                      </a:r>
                      <a:r>
                        <a:rPr lang="en-US" sz="1600" dirty="0">
                          <a:effectLst/>
                        </a:rPr>
                        <a:t> </a:t>
                      </a:r>
                      <a:endParaRPr lang="en-US" sz="1600" dirty="0"/>
                    </a:p>
                  </a:txBody>
                  <a:tcPr/>
                </a:tc>
                <a:extLst>
                  <a:ext uri="{0D108BD9-81ED-4DB2-BD59-A6C34878D82A}">
                    <a16:rowId xmlns:a16="http://schemas.microsoft.com/office/drawing/2014/main" val="2976315033"/>
                  </a:ext>
                </a:extLst>
              </a:tr>
              <a:tr h="1150404">
                <a:tc>
                  <a:txBody>
                    <a:bodyPr/>
                    <a:lstStyle/>
                    <a:p>
                      <a:r>
                        <a:rPr lang="en-US" sz="1600" kern="1200" dirty="0">
                          <a:solidFill>
                            <a:schemeClr val="dk1"/>
                          </a:solidFill>
                          <a:effectLst/>
                          <a:latin typeface="+mn-lt"/>
                          <a:ea typeface="+mn-ea"/>
                          <a:cs typeface="+mn-cs"/>
                        </a:rPr>
                        <a:t>What does your family think about you being a fire fighter</a:t>
                      </a:r>
                      <a:r>
                        <a:rPr lang="en-US" sz="1600" dirty="0">
                          <a:effectLst/>
                        </a:rPr>
                        <a:t> ?</a:t>
                      </a:r>
                      <a:endParaRPr lang="en-US" sz="1600" dirty="0"/>
                    </a:p>
                  </a:txBody>
                  <a:tcPr/>
                </a:tc>
                <a:tc>
                  <a:txBody>
                    <a:bodyPr/>
                    <a:lstStyle/>
                    <a:p>
                      <a:r>
                        <a:rPr lang="en-US" sz="1600" kern="1200" dirty="0">
                          <a:solidFill>
                            <a:schemeClr val="dk1"/>
                          </a:solidFill>
                          <a:effectLst/>
                          <a:latin typeface="+mn-lt"/>
                          <a:ea typeface="+mn-ea"/>
                          <a:cs typeface="+mn-cs"/>
                        </a:rPr>
                        <a:t>At first my family was not supported because they wanted me to do something else to make more money. Also, they were worried about the risks, but in the end, they were proud</a:t>
                      </a:r>
                      <a:r>
                        <a:rPr lang="en-US" sz="1600" dirty="0">
                          <a:effectLst/>
                        </a:rPr>
                        <a:t> </a:t>
                      </a:r>
                      <a:endParaRPr lang="en-US" sz="1600" dirty="0"/>
                    </a:p>
                  </a:txBody>
                  <a:tcPr/>
                </a:tc>
                <a:extLst>
                  <a:ext uri="{0D108BD9-81ED-4DB2-BD59-A6C34878D82A}">
                    <a16:rowId xmlns:a16="http://schemas.microsoft.com/office/drawing/2014/main" val="3155301452"/>
                  </a:ext>
                </a:extLst>
              </a:tr>
              <a:tr h="619449">
                <a:tc>
                  <a:txBody>
                    <a:bodyPr/>
                    <a:lstStyle/>
                    <a:p>
                      <a:r>
                        <a:rPr lang="en-US" sz="1600" kern="1200" dirty="0">
                          <a:solidFill>
                            <a:schemeClr val="dk1"/>
                          </a:solidFill>
                          <a:effectLst/>
                          <a:latin typeface="+mn-lt"/>
                          <a:ea typeface="+mn-ea"/>
                          <a:cs typeface="+mn-cs"/>
                        </a:rPr>
                        <a:t>How long after the academy did it take to get your position as a fulltime fire fighter</a:t>
                      </a:r>
                      <a:r>
                        <a:rPr lang="en-US" sz="1600" dirty="0">
                          <a:effectLst/>
                        </a:rPr>
                        <a:t> ?</a:t>
                      </a:r>
                      <a:endParaRPr lang="en-US" sz="1600" dirty="0"/>
                    </a:p>
                  </a:txBody>
                  <a:tcPr/>
                </a:tc>
                <a:tc>
                  <a:txBody>
                    <a:bodyPr/>
                    <a:lstStyle/>
                    <a:p>
                      <a:r>
                        <a:rPr lang="en-US" sz="1600" kern="1200" dirty="0">
                          <a:solidFill>
                            <a:schemeClr val="dk1"/>
                          </a:solidFill>
                          <a:effectLst/>
                          <a:latin typeface="+mn-lt"/>
                          <a:ea typeface="+mn-ea"/>
                          <a:cs typeface="+mn-cs"/>
                        </a:rPr>
                        <a:t>Two and a half years</a:t>
                      </a:r>
                      <a:r>
                        <a:rPr lang="en-US" sz="1600" dirty="0">
                          <a:effectLst/>
                        </a:rPr>
                        <a:t> </a:t>
                      </a:r>
                      <a:endParaRPr lang="en-US" sz="1600" dirty="0"/>
                    </a:p>
                  </a:txBody>
                  <a:tcPr/>
                </a:tc>
                <a:extLst>
                  <a:ext uri="{0D108BD9-81ED-4DB2-BD59-A6C34878D82A}">
                    <a16:rowId xmlns:a16="http://schemas.microsoft.com/office/drawing/2014/main" val="711691973"/>
                  </a:ext>
                </a:extLst>
              </a:tr>
              <a:tr h="619449">
                <a:tc>
                  <a:txBody>
                    <a:bodyPr/>
                    <a:lstStyle/>
                    <a:p>
                      <a:r>
                        <a:rPr lang="en-US" sz="1600" kern="1200" dirty="0">
                          <a:solidFill>
                            <a:schemeClr val="dk1"/>
                          </a:solidFill>
                          <a:effectLst/>
                          <a:latin typeface="+mn-lt"/>
                          <a:ea typeface="+mn-ea"/>
                          <a:cs typeface="+mn-cs"/>
                        </a:rPr>
                        <a:t>What type of shifts to expect</a:t>
                      </a:r>
                      <a:r>
                        <a:rPr lang="en-US" sz="1600" dirty="0">
                          <a:effectLst/>
                        </a:rPr>
                        <a:t> ?</a:t>
                      </a:r>
                      <a:endParaRPr lang="en-US" sz="1600" dirty="0"/>
                    </a:p>
                  </a:txBody>
                  <a:tcPr/>
                </a:tc>
                <a:tc>
                  <a:txBody>
                    <a:bodyPr/>
                    <a:lstStyle/>
                    <a:p>
                      <a:r>
                        <a:rPr lang="en-US" sz="1600" kern="1200" dirty="0">
                          <a:solidFill>
                            <a:schemeClr val="dk1"/>
                          </a:solidFill>
                          <a:effectLst/>
                          <a:latin typeface="+mn-lt"/>
                          <a:ea typeface="+mn-ea"/>
                          <a:cs typeface="+mn-cs"/>
                        </a:rPr>
                        <a:t>three or four 24 hour shift a week depending on what they have for personal</a:t>
                      </a:r>
                      <a:r>
                        <a:rPr lang="en-US" sz="1600" dirty="0">
                          <a:effectLst/>
                        </a:rPr>
                        <a:t> </a:t>
                      </a:r>
                      <a:endParaRPr lang="en-US" sz="1600" dirty="0"/>
                    </a:p>
                  </a:txBody>
                  <a:tcPr/>
                </a:tc>
                <a:extLst>
                  <a:ext uri="{0D108BD9-81ED-4DB2-BD59-A6C34878D82A}">
                    <a16:rowId xmlns:a16="http://schemas.microsoft.com/office/drawing/2014/main" val="1815392949"/>
                  </a:ext>
                </a:extLst>
              </a:tr>
              <a:tr h="884926">
                <a:tc>
                  <a:txBody>
                    <a:bodyPr/>
                    <a:lstStyle/>
                    <a:p>
                      <a:r>
                        <a:rPr lang="en-US" sz="1600" kern="1200" dirty="0">
                          <a:solidFill>
                            <a:schemeClr val="dk1"/>
                          </a:solidFill>
                          <a:effectLst/>
                          <a:latin typeface="+mn-lt"/>
                          <a:ea typeface="+mn-ea"/>
                          <a:cs typeface="+mn-cs"/>
                        </a:rPr>
                        <a:t>Dose having a college degree help</a:t>
                      </a:r>
                      <a:r>
                        <a:rPr lang="en-US" sz="1600" dirty="0">
                          <a:effectLst/>
                        </a:rPr>
                        <a:t> ?</a:t>
                      </a:r>
                      <a:endParaRPr lang="en-US" sz="1600" dirty="0"/>
                    </a:p>
                  </a:txBody>
                  <a:tcPr/>
                </a:tc>
                <a:tc>
                  <a:txBody>
                    <a:bodyPr/>
                    <a:lstStyle/>
                    <a:p>
                      <a:r>
                        <a:rPr lang="en-US" sz="1600" kern="1200" dirty="0">
                          <a:solidFill>
                            <a:schemeClr val="dk1"/>
                          </a:solidFill>
                          <a:effectLst/>
                          <a:latin typeface="+mn-lt"/>
                          <a:ea typeface="+mn-ea"/>
                          <a:cs typeface="+mn-cs"/>
                        </a:rPr>
                        <a:t>Dustin answered that he only did some general college classes, but he said that it Definity dose look good</a:t>
                      </a:r>
                      <a:r>
                        <a:rPr lang="en-US" sz="1600" dirty="0">
                          <a:effectLst/>
                        </a:rPr>
                        <a:t> </a:t>
                      </a:r>
                      <a:endParaRPr lang="en-US" sz="1600" dirty="0"/>
                    </a:p>
                  </a:txBody>
                  <a:tcPr/>
                </a:tc>
                <a:extLst>
                  <a:ext uri="{0D108BD9-81ED-4DB2-BD59-A6C34878D82A}">
                    <a16:rowId xmlns:a16="http://schemas.microsoft.com/office/drawing/2014/main" val="909948996"/>
                  </a:ext>
                </a:extLst>
              </a:tr>
              <a:tr h="353971">
                <a:tc>
                  <a:txBody>
                    <a:bodyPr/>
                    <a:lstStyle/>
                    <a:p>
                      <a:r>
                        <a:rPr lang="en-US" sz="1600" kern="1200" dirty="0">
                          <a:solidFill>
                            <a:schemeClr val="dk1"/>
                          </a:solidFill>
                          <a:effectLst/>
                          <a:latin typeface="+mn-lt"/>
                          <a:ea typeface="+mn-ea"/>
                          <a:cs typeface="+mn-cs"/>
                        </a:rPr>
                        <a:t>what can I do to prepare for the academy</a:t>
                      </a:r>
                      <a:r>
                        <a:rPr lang="en-US" sz="1600" dirty="0">
                          <a:effectLst/>
                        </a:rPr>
                        <a:t> </a:t>
                      </a:r>
                      <a:endParaRPr lang="en-US" sz="1600" dirty="0"/>
                    </a:p>
                  </a:txBody>
                  <a:tcPr/>
                </a:tc>
                <a:tc>
                  <a:txBody>
                    <a:bodyPr/>
                    <a:lstStyle/>
                    <a:p>
                      <a:r>
                        <a:rPr lang="en-US" sz="1600" kern="1200" dirty="0">
                          <a:solidFill>
                            <a:schemeClr val="dk1"/>
                          </a:solidFill>
                          <a:effectLst/>
                          <a:latin typeface="+mn-lt"/>
                          <a:ea typeface="+mn-ea"/>
                          <a:cs typeface="+mn-cs"/>
                        </a:rPr>
                        <a:t>To exercise, eat right, and once I am there don’t give up</a:t>
                      </a:r>
                      <a:r>
                        <a:rPr lang="en-US" sz="1600" dirty="0">
                          <a:effectLst/>
                        </a:rPr>
                        <a:t> </a:t>
                      </a:r>
                      <a:endParaRPr lang="en-US" sz="1600" dirty="0"/>
                    </a:p>
                  </a:txBody>
                  <a:tcPr/>
                </a:tc>
                <a:extLst>
                  <a:ext uri="{0D108BD9-81ED-4DB2-BD59-A6C34878D82A}">
                    <a16:rowId xmlns:a16="http://schemas.microsoft.com/office/drawing/2014/main" val="1701413498"/>
                  </a:ext>
                </a:extLst>
              </a:tr>
              <a:tr h="1111235">
                <a:tc>
                  <a:txBody>
                    <a:bodyPr/>
                    <a:lstStyle/>
                    <a:p>
                      <a:r>
                        <a:rPr lang="en-US" sz="1600" kern="1200" dirty="0">
                          <a:solidFill>
                            <a:schemeClr val="dk1"/>
                          </a:solidFill>
                          <a:effectLst/>
                          <a:latin typeface="+mn-lt"/>
                          <a:ea typeface="+mn-ea"/>
                          <a:cs typeface="+mn-cs"/>
                        </a:rPr>
                        <a:t>how can I prepare myself to be a fire fighter</a:t>
                      </a:r>
                      <a:r>
                        <a:rPr lang="en-US" sz="1600" dirty="0">
                          <a:effectLst/>
                        </a:rPr>
                        <a:t> </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He then added onto his last advice that when I work out I do more job-related workouts and to start to be a volunteer fire fighter</a:t>
                      </a:r>
                      <a:r>
                        <a:rPr lang="en-US" sz="1600" dirty="0">
                          <a:effectLst/>
                        </a:rPr>
                        <a:t> </a:t>
                      </a:r>
                      <a:endParaRPr lang="en-US" sz="1600" dirty="0"/>
                    </a:p>
                    <a:p>
                      <a:endParaRPr lang="en-US" sz="1600" dirty="0"/>
                    </a:p>
                  </a:txBody>
                  <a:tcPr/>
                </a:tc>
                <a:extLst>
                  <a:ext uri="{0D108BD9-81ED-4DB2-BD59-A6C34878D82A}">
                    <a16:rowId xmlns:a16="http://schemas.microsoft.com/office/drawing/2014/main" val="3141559777"/>
                  </a:ext>
                </a:extLst>
              </a:tr>
              <a:tr h="11112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what steps can I take to become a fire fighter?</a:t>
                      </a:r>
                      <a:r>
                        <a:rPr lang="en-US" sz="1600" dirty="0">
                          <a:effectLst/>
                        </a:rPr>
                        <a:t> </a:t>
                      </a:r>
                      <a:endParaRPr lang="en-US" sz="1600" dirty="0"/>
                    </a:p>
                    <a:p>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go to EMT school and other Pre-classes, and that it would also be good idea to volunteer as a fire fighter. </a:t>
                      </a:r>
                      <a:endParaRPr lang="en-US" sz="1600" dirty="0"/>
                    </a:p>
                    <a:p>
                      <a:endParaRPr lang="en-US" sz="1600" dirty="0"/>
                    </a:p>
                  </a:txBody>
                  <a:tcPr/>
                </a:tc>
                <a:extLst>
                  <a:ext uri="{0D108BD9-81ED-4DB2-BD59-A6C34878D82A}">
                    <a16:rowId xmlns:a16="http://schemas.microsoft.com/office/drawing/2014/main" val="3058208927"/>
                  </a:ext>
                </a:extLst>
              </a:tr>
            </a:tbl>
          </a:graphicData>
        </a:graphic>
      </p:graphicFrame>
    </p:spTree>
    <p:extLst>
      <p:ext uri="{BB962C8B-B14F-4D97-AF65-F5344CB8AC3E}">
        <p14:creationId xmlns:p14="http://schemas.microsoft.com/office/powerpoint/2010/main" val="231996614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EFBB-4449-484B-9BA7-D9D42C971B0A}"/>
              </a:ext>
            </a:extLst>
          </p:cNvPr>
          <p:cNvSpPr>
            <a:spLocks noGrp="1"/>
          </p:cNvSpPr>
          <p:nvPr>
            <p:ph type="title"/>
          </p:nvPr>
        </p:nvSpPr>
        <p:spPr/>
        <p:txBody>
          <a:bodyPr/>
          <a:lstStyle/>
          <a:p>
            <a:pPr algn="ctr"/>
            <a:r>
              <a:rPr lang="en-US" dirty="0"/>
              <a:t>Annotated bibliography</a:t>
            </a:r>
            <a:br>
              <a:rPr lang="en-US" dirty="0"/>
            </a:br>
            <a:endParaRPr lang="en-US" dirty="0"/>
          </a:p>
        </p:txBody>
      </p:sp>
      <p:sp>
        <p:nvSpPr>
          <p:cNvPr id="3" name="Content Placeholder 2">
            <a:extLst>
              <a:ext uri="{FF2B5EF4-FFF2-40B4-BE49-F238E27FC236}">
                <a16:creationId xmlns:a16="http://schemas.microsoft.com/office/drawing/2014/main" id="{32988EF3-A511-BA44-9CC8-2C1210B33130}"/>
              </a:ext>
            </a:extLst>
          </p:cNvPr>
          <p:cNvSpPr>
            <a:spLocks noGrp="1"/>
          </p:cNvSpPr>
          <p:nvPr>
            <p:ph idx="1"/>
          </p:nvPr>
        </p:nvSpPr>
        <p:spPr/>
        <p:txBody>
          <a:bodyPr>
            <a:normAutofit/>
          </a:bodyPr>
          <a:lstStyle/>
          <a:p>
            <a:r>
              <a:rPr lang="en-US" dirty="0"/>
              <a:t>“11 Requirements to Become a Firefighter.” FireRescue1, 24 Mar. 2017, </a:t>
            </a:r>
            <a:r>
              <a:rPr lang="en-US" dirty="0">
                <a:hlinkClick r:id="rId2"/>
              </a:rPr>
              <a:t>www.firerescue1.com/Firefighter-Training/articles/224442018-11-requirements-to-become-a-firefighter/</a:t>
            </a:r>
            <a:r>
              <a:rPr lang="en-US" dirty="0"/>
              <a:t>. </a:t>
            </a:r>
          </a:p>
          <a:p>
            <a:r>
              <a:rPr lang="en-US" dirty="0"/>
              <a:t>This paragraph is about the requirements it takes to become a fire fighter. I will use the information from this website to show what requirements it takes. I believe it is a reliability source because it is written by scholars and past fire fighters. </a:t>
            </a:r>
          </a:p>
          <a:p>
            <a:endParaRPr lang="en-US" dirty="0"/>
          </a:p>
        </p:txBody>
      </p:sp>
    </p:spTree>
    <p:extLst>
      <p:ext uri="{BB962C8B-B14F-4D97-AF65-F5344CB8AC3E}">
        <p14:creationId xmlns:p14="http://schemas.microsoft.com/office/powerpoint/2010/main" val="1720048202"/>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283F12-DCF3-E84C-BE13-44464231642D}"/>
              </a:ext>
            </a:extLst>
          </p:cNvPr>
          <p:cNvSpPr>
            <a:spLocks noGrp="1"/>
          </p:cNvSpPr>
          <p:nvPr>
            <p:ph idx="1"/>
          </p:nvPr>
        </p:nvSpPr>
        <p:spPr/>
        <p:txBody>
          <a:bodyPr/>
          <a:lstStyle/>
          <a:p>
            <a:r>
              <a:rPr lang="en-US" dirty="0"/>
              <a:t> “4 Questions You'll Get in a Firefighter Job Interview.” FireRescue1, 29 Sept. 2016, </a:t>
            </a:r>
            <a:r>
              <a:rPr lang="en-US" u="sng" dirty="0">
                <a:hlinkClick r:id="rId2"/>
              </a:rPr>
              <a:t>www.firerescue1.com/fire-career/articles/130536018-4-questions-youll-get-in-a-firefighter-job-interview/</a:t>
            </a:r>
            <a:r>
              <a:rPr lang="en-US" dirty="0"/>
              <a:t>.</a:t>
            </a:r>
          </a:p>
          <a:p>
            <a:r>
              <a:rPr lang="en-US" dirty="0"/>
              <a:t>This paragraph is about what some interview questions that you might be looking at. I will use</a:t>
            </a:r>
          </a:p>
          <a:p>
            <a:r>
              <a:rPr lang="en-US" dirty="0"/>
              <a:t>This website to show what might be some questions to look out for and practice for when you go for your interview. I believe it is a reliability source because it is written by scholars and past fire fighters.  </a:t>
            </a:r>
          </a:p>
        </p:txBody>
      </p:sp>
    </p:spTree>
    <p:extLst>
      <p:ext uri="{BB962C8B-B14F-4D97-AF65-F5344CB8AC3E}">
        <p14:creationId xmlns:p14="http://schemas.microsoft.com/office/powerpoint/2010/main" val="315141103"/>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F57F1-F201-E64F-9D3F-1C3534468AAE}"/>
              </a:ext>
            </a:extLst>
          </p:cNvPr>
          <p:cNvSpPr>
            <a:spLocks noGrp="1"/>
          </p:cNvSpPr>
          <p:nvPr>
            <p:ph idx="1"/>
          </p:nvPr>
        </p:nvSpPr>
        <p:spPr/>
        <p:txBody>
          <a:bodyPr/>
          <a:lstStyle/>
          <a:p>
            <a:r>
              <a:rPr lang="en-US" dirty="0"/>
              <a:t>“Firefighters: Occupational Outlook Handbook:” U.S. Bureau of Labor Statistics, U.S. Bureau of Labor Statistics, </a:t>
            </a:r>
            <a:r>
              <a:rPr lang="en-US" dirty="0">
                <a:hlinkClick r:id="rId2"/>
              </a:rPr>
              <a:t>www.bls.gov/ooh/protective-service/firefighters.htm</a:t>
            </a:r>
            <a:r>
              <a:rPr lang="en-US" dirty="0"/>
              <a:t>. </a:t>
            </a:r>
          </a:p>
          <a:p>
            <a:r>
              <a:rPr lang="en-US" dirty="0"/>
              <a:t>This webpage shows how much a fire fighter makes a year. I will use this website to show how</a:t>
            </a:r>
          </a:p>
          <a:p>
            <a:r>
              <a:rPr lang="en-US" dirty="0"/>
              <a:t>much possible that you could make. This is reliable because it is published by the Bureau of </a:t>
            </a:r>
          </a:p>
          <a:p>
            <a:r>
              <a:rPr lang="en-US" dirty="0"/>
              <a:t>labor. </a:t>
            </a:r>
          </a:p>
          <a:p>
            <a:endParaRPr lang="en-US" dirty="0"/>
          </a:p>
        </p:txBody>
      </p:sp>
    </p:spTree>
    <p:extLst>
      <p:ext uri="{BB962C8B-B14F-4D97-AF65-F5344CB8AC3E}">
        <p14:creationId xmlns:p14="http://schemas.microsoft.com/office/powerpoint/2010/main" val="420434284"/>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A7BE2C-BAA4-FF44-8F38-22228DA77A06}"/>
              </a:ext>
            </a:extLst>
          </p:cNvPr>
          <p:cNvSpPr>
            <a:spLocks noGrp="1"/>
          </p:cNvSpPr>
          <p:nvPr>
            <p:ph idx="1"/>
          </p:nvPr>
        </p:nvSpPr>
        <p:spPr/>
        <p:txBody>
          <a:bodyPr/>
          <a:lstStyle/>
          <a:p>
            <a:r>
              <a:rPr lang="en-US" dirty="0" err="1"/>
              <a:t>Klinoff</a:t>
            </a:r>
            <a:r>
              <a:rPr lang="en-US" dirty="0"/>
              <a:t>, Robert W. Introduction to Fire Protection and Emergency Services. Jones &amp; Bartlett Learning, 2015. </a:t>
            </a:r>
          </a:p>
          <a:p>
            <a:r>
              <a:rPr lang="en-US" dirty="0"/>
              <a:t>This text book is a bunch of information on all aspects of being a fire fighter. I will use this text book because it has most of the information I need for my slideshow. This is a reliable source because it was used in my fire 100 class at Crafton and is published by scholar and recognized by other scalars and fire fighters. </a:t>
            </a:r>
          </a:p>
        </p:txBody>
      </p:sp>
    </p:spTree>
    <p:extLst>
      <p:ext uri="{BB962C8B-B14F-4D97-AF65-F5344CB8AC3E}">
        <p14:creationId xmlns:p14="http://schemas.microsoft.com/office/powerpoint/2010/main" val="2068878614"/>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9047F9-1415-E540-B7F6-AD1C15CF45B8}"/>
              </a:ext>
            </a:extLst>
          </p:cNvPr>
          <p:cNvSpPr>
            <a:spLocks noGrp="1"/>
          </p:cNvSpPr>
          <p:nvPr>
            <p:ph idx="1"/>
          </p:nvPr>
        </p:nvSpPr>
        <p:spPr/>
        <p:txBody>
          <a:bodyPr/>
          <a:lstStyle/>
          <a:p>
            <a:r>
              <a:rPr lang="en-US" dirty="0"/>
              <a:t>McGray, Kenneth, and Dustin. “543 Interview.” pp. 1–4.</a:t>
            </a:r>
          </a:p>
          <a:p>
            <a:r>
              <a:rPr lang="en-US" dirty="0"/>
              <a:t>This is an interview I did on some firefighters at 543 in Highland. I want to use this info to show what a current fire fighter is saying about this job field. This is reliable because it is straight to the source and is coming from a current firefighter. </a:t>
            </a:r>
          </a:p>
          <a:p>
            <a:endParaRPr lang="en-US" dirty="0"/>
          </a:p>
        </p:txBody>
      </p:sp>
    </p:spTree>
    <p:extLst>
      <p:ext uri="{BB962C8B-B14F-4D97-AF65-F5344CB8AC3E}">
        <p14:creationId xmlns:p14="http://schemas.microsoft.com/office/powerpoint/2010/main" val="2661748718"/>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6743</TotalTime>
  <Words>1357</Words>
  <Application>Microsoft Macintosh PowerPoint</Application>
  <PresentationFormat>Widescreen</PresentationFormat>
  <Paragraphs>154</Paragraphs>
  <Slides>23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How to Become a Fire Fighter? </vt:lpstr>
      <vt:lpstr>Intro</vt:lpstr>
      <vt:lpstr>Requirements </vt:lpstr>
      <vt:lpstr>Age Requirement  </vt:lpstr>
      <vt:lpstr>Education </vt:lpstr>
      <vt:lpstr>Physical Condition </vt:lpstr>
      <vt:lpstr>CPAT?</vt:lpstr>
      <vt:lpstr>Your Record</vt:lpstr>
      <vt:lpstr>Been in some trouble?</vt:lpstr>
      <vt:lpstr>Written Exam+ Psychological Evaluation </vt:lpstr>
      <vt:lpstr>Psychological Evaluation</vt:lpstr>
      <vt:lpstr>Fire Academy </vt:lpstr>
      <vt:lpstr>Ace the Interview </vt:lpstr>
      <vt:lpstr>Salary + Growth </vt:lpstr>
      <vt:lpstr>PRO’s </vt:lpstr>
      <vt:lpstr>CON’s </vt:lpstr>
      <vt:lpstr>543 Interview</vt:lpstr>
      <vt:lpstr>PowerPoint Presentation</vt:lpstr>
      <vt:lpstr>Annotated bibliography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Fire Fighter? </dc:title>
  <dc:creator>Microsoft Office User</dc:creator>
  <cp:lastModifiedBy>Microsoft Office User</cp:lastModifiedBy>
  <cp:revision>63</cp:revision>
  <dcterms:created xsi:type="dcterms:W3CDTF">2019-07-25T15:52:28Z</dcterms:created>
  <dcterms:modified xsi:type="dcterms:W3CDTF">2019-07-30T17:21:55Z</dcterms:modified>
</cp:coreProperties>
</file>