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  <p:sldMasterId id="2147483801" r:id="rId2"/>
    <p:sldMasterId id="2147483888" r:id="rId3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6" r:id="rId9"/>
    <p:sldId id="268" r:id="rId10"/>
    <p:sldId id="262" r:id="rId11"/>
    <p:sldId id="265" r:id="rId12"/>
    <p:sldId id="263" r:id="rId13"/>
    <p:sldId id="269" r:id="rId14"/>
    <p:sldId id="267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Robinson" initials="JR" lastIdx="1" clrIdx="0">
    <p:extLst>
      <p:ext uri="{19B8F6BF-5375-455C-9EA6-DF929625EA0E}">
        <p15:presenceInfo xmlns:p15="http://schemas.microsoft.com/office/powerpoint/2012/main" userId="68b391dafc1e385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7A7A"/>
    <a:srgbClr val="5B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88A31-1712-4148-AE08-8FE527F9BD66}" v="1" dt="2019-11-14T01:46:55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13T17:46:55.491" idx="1">
    <p:pos x="10" y="10"/>
    <p:text>Each slide has music. 
</p:text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7D604-D98B-7F4C-AD1D-447EF23BB35F}" type="datetimeFigureOut">
              <a:rPr lang="en-US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F8504-83CA-6B4C-94E6-04686776650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7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F8504-83CA-6B4C-94E6-04686776650D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83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98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95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5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4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7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2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5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7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3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585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78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59657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3952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9659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8299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27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87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A0C0817-A112-4847-8014-A94B7D2A4EA3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970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30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9C646AA-F36E-4540-911D-FFFC0A0EF24A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272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93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884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581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35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7E8D12A6-918A-48BD-8CB9-CA713993B0EA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8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778CE86-875F-4587-BCF6-FA054AFC0D53}" type="datetime1">
              <a:rPr lang="en-US" smtClean="0"/>
              <a:pPr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82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85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FF87CAB8-DCAE-46A5-AADA-B3FAD11A54E0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95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47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889480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76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8668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359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631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4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9313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52378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40260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5515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07206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62654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203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1833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96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76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hf sldNum="0" hdr="0" ft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6FA2B21-3FCD-4721-B95C-427943F61125}" type="datetime1">
              <a:rPr lang="en-US" smtClean="0"/>
              <a:t>11/13/2019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826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comments" Target="../comments/commen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png"/><Relationship Id="rId5" Type="http://schemas.openxmlformats.org/officeDocument/2006/relationships/hyperlink" Target="https://youtu.be/yCyu7rveBXs" TargetMode="Externa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8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8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uonpDjbC4a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a-wintermist.org/is-armored-combat-dangerous/" TargetMode="External"/><Relationship Id="rId2" Type="http://schemas.openxmlformats.org/officeDocument/2006/relationships/hyperlink" Target="https://www.sc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lvermansound.com/free-music/the-medieval-banquet" TargetMode="External"/><Relationship Id="rId5" Type="http://schemas.openxmlformats.org/officeDocument/2006/relationships/hyperlink" Target="https://www.free-stock-music.com/alexander-nakarada-we-three-celtic-kings.html" TargetMode="External"/><Relationship Id="rId4" Type="http://schemas.openxmlformats.org/officeDocument/2006/relationships/hyperlink" Target="https://youtu.be/yCyu7rveBX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C9FD52-C573-41F5-9541-BA78E4D262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r="2868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AB3479-0F0B-4380-B633-D0A67BA92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 fontScale="90000"/>
          </a:bodyPr>
          <a:lstStyle/>
          <a:p>
            <a:r>
              <a:rPr lang="en-US" sz="5800"/>
              <a:t>A Report of The Society for Creative Anachronism In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19491-E1CC-4091-878D-639BF0689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95255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>
                <a:solidFill>
                  <a:schemeClr val="tx1"/>
                </a:solidFill>
              </a:rPr>
              <a:t>John Robinson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>
                <a:solidFill>
                  <a:schemeClr val="tx1"/>
                </a:solidFill>
              </a:rPr>
              <a:t>English 101 Report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>
                <a:solidFill>
                  <a:schemeClr val="tx1"/>
                </a:solidFill>
              </a:rPr>
              <a:t>Professor Ramos</a:t>
            </a:r>
          </a:p>
        </p:txBody>
      </p:sp>
      <p:pic>
        <p:nvPicPr>
          <p:cNvPr id="4" name="01. The Trail.mp3">
            <a:hlinkClick r:id="" action="ppaction://media"/>
            <a:extLst>
              <a:ext uri="{FF2B5EF4-FFF2-40B4-BE49-F238E27FC236}">
                <a16:creationId xmlns:a16="http://schemas.microsoft.com/office/drawing/2014/main" id="{694FC195-2FAC-AF4D-81B6-3EFC248C54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90797" y="2035432"/>
            <a:ext cx="1190797" cy="119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10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alpha val="20000"/>
                </a:schemeClr>
              </a:solidFill>
            </a:endParaRPr>
          </a:p>
        </p:txBody>
      </p:sp>
      <p:sp>
        <p:nvSpPr>
          <p:cNvPr id="18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/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F1CD5-F4A7-4E45-B7CC-1D89FDC56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sz="3600">
                <a:solidFill>
                  <a:srgbClr val="FFFFFF"/>
                </a:solidFill>
              </a:rPr>
              <a:t>What is the Society for </a:t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Creative Anachronism?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9A92-8244-4083-A240-BBF1CE33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/>
              <a:t>The Society for Creative Anachronism (SCA) is an international non-profit volunteer educational organization. The SCA is devoted to the research and re-creation of pre-seventeenth century skills, arts, combat, culture, and employing knowledge of history to enrich the lives of participants through events, demonstrations, and other educational presentations and activities.</a:t>
            </a:r>
          </a:p>
        </p:txBody>
      </p:sp>
      <p:pic>
        <p:nvPicPr>
          <p:cNvPr id="5" name="Picture 4" descr="A group of people standing in a tent&#10;&#10;Description automatically generated">
            <a:extLst>
              <a:ext uri="{FF2B5EF4-FFF2-40B4-BE49-F238E27FC236}">
                <a16:creationId xmlns:a16="http://schemas.microsoft.com/office/drawing/2014/main" id="{37CBB31B-DDA5-468B-BA05-155A062BF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savfk-short-but-strong.mp3">
            <a:hlinkClick r:id="" action="ppaction://media"/>
            <a:extLst>
              <a:ext uri="{FF2B5EF4-FFF2-40B4-BE49-F238E27FC236}">
                <a16:creationId xmlns:a16="http://schemas.microsoft.com/office/drawing/2014/main" id="{66654492-2986-BB43-A377-B417FB184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 flipV="1">
            <a:off x="-978303" y="3593506"/>
            <a:ext cx="978301" cy="97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13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9787B81-C7DF-412B-A405-EF4454012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jumping in the air&#10;&#10;Description automatically generated">
            <a:extLst>
              <a:ext uri="{FF2B5EF4-FFF2-40B4-BE49-F238E27FC236}">
                <a16:creationId xmlns:a16="http://schemas.microsoft.com/office/drawing/2014/main" id="{9E1508C2-91CB-4FE9-8346-D0516A77D3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" r="-2" b="5276"/>
          <a:stretch/>
        </p:blipFill>
        <p:spPr>
          <a:xfrm>
            <a:off x="2388656" y="1225421"/>
            <a:ext cx="9803344" cy="5632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EB348A-F30D-4F88-87BD-12FEA0C1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07" y="191461"/>
            <a:ext cx="12213237" cy="1400530"/>
          </a:xfrm>
        </p:spPr>
        <p:txBody>
          <a:bodyPr>
            <a:normAutofit/>
          </a:bodyPr>
          <a:lstStyle/>
          <a:p>
            <a:r>
              <a:rPr lang="en-US"/>
              <a:t>Activities in the SCA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CB5E4-BC6B-4C38-A10C-CECFA1028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07" y="1279849"/>
            <a:ext cx="8946541" cy="4298301"/>
          </a:xfrm>
        </p:spPr>
        <p:txBody>
          <a:bodyPr>
            <a:normAutofit/>
          </a:bodyPr>
          <a:lstStyle/>
          <a:p>
            <a:r>
              <a:rPr lang="en-US"/>
              <a:t>Arts and Sciences</a:t>
            </a:r>
          </a:p>
          <a:p>
            <a:r>
              <a:rPr lang="en-US"/>
              <a:t>Combat and Chivalry </a:t>
            </a:r>
          </a:p>
          <a:p>
            <a:r>
              <a:rPr lang="en-US"/>
              <a:t>Youth combat </a:t>
            </a:r>
          </a:p>
          <a:p>
            <a:r>
              <a:rPr lang="en-US"/>
              <a:t>Persona and Camp Life</a:t>
            </a:r>
          </a:p>
          <a:p>
            <a:r>
              <a:rPr lang="en-US"/>
              <a:t>Heraldry 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9" name="peritune-tavern.mp3">
            <a:hlinkClick r:id="" action="ppaction://media"/>
            <a:extLst>
              <a:ext uri="{FF2B5EF4-FFF2-40B4-BE49-F238E27FC236}">
                <a16:creationId xmlns:a16="http://schemas.microsoft.com/office/drawing/2014/main" id="{73D432B3-E22A-7545-9C42-30677BC54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-1235676" y="4908377"/>
            <a:ext cx="1235937" cy="123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6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3B4B-24CA-45F3-987D-7BB6B5900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77" y="186008"/>
            <a:ext cx="8770573" cy="1151984"/>
          </a:xfrm>
        </p:spPr>
        <p:txBody>
          <a:bodyPr/>
          <a:lstStyle/>
          <a:p>
            <a:r>
              <a:rPr lang="en-US"/>
              <a:t>Art and Sciences in the SCA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85C3B-8E3C-45F8-8938-FE94229C8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0934" y="1683081"/>
            <a:ext cx="8109389" cy="399022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Armor and Weapons Craft, Tapestry making, and Bards!</a:t>
            </a:r>
          </a:p>
        </p:txBody>
      </p:sp>
      <p:pic>
        <p:nvPicPr>
          <p:cNvPr id="8" name="Content Placeholder 7" descr="A picture containing person, indoor, man, food&#10;&#10;Description automatically generated">
            <a:extLst>
              <a:ext uri="{FF2B5EF4-FFF2-40B4-BE49-F238E27FC236}">
                <a16:creationId xmlns:a16="http://schemas.microsoft.com/office/drawing/2014/main" id="{5FB84A79-BB56-4497-BD68-463EA872AE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63" y="3316288"/>
            <a:ext cx="2779712" cy="27797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Content Placeholder 9" descr="A picture containing person, holding, cutting, table&#10;&#10;Description automatically generated">
            <a:extLst>
              <a:ext uri="{FF2B5EF4-FFF2-40B4-BE49-F238E27FC236}">
                <a16:creationId xmlns:a16="http://schemas.microsoft.com/office/drawing/2014/main" id="{3363EA1F-D9DD-44E9-8D97-4DE14727293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318765"/>
            <a:ext cx="4160838" cy="27747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817B86-D375-4D37-92BC-0924CC5B0A2D}"/>
              </a:ext>
            </a:extLst>
          </p:cNvPr>
          <p:cNvSpPr txBox="1"/>
          <p:nvPr/>
        </p:nvSpPr>
        <p:spPr>
          <a:xfrm>
            <a:off x="7620000" y="224604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0219F-72AF-4A38-B086-24A2274511C0}"/>
              </a:ext>
            </a:extLst>
          </p:cNvPr>
          <p:cNvSpPr txBox="1"/>
          <p:nvPr/>
        </p:nvSpPr>
        <p:spPr>
          <a:xfrm>
            <a:off x="2995480" y="2267632"/>
            <a:ext cx="8642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SCA teaches the old ways blacksmithing, tapestry making, and playing now is music you would hear from Bards.</a:t>
            </a:r>
          </a:p>
        </p:txBody>
      </p:sp>
      <p:pic>
        <p:nvPicPr>
          <p:cNvPr id="4" name="alexander-nakarada-folkvangr.mp3">
            <a:hlinkClick r:id="" action="ppaction://media"/>
            <a:extLst>
              <a:ext uri="{FF2B5EF4-FFF2-40B4-BE49-F238E27FC236}">
                <a16:creationId xmlns:a16="http://schemas.microsoft.com/office/drawing/2014/main" id="{2AD636E4-B661-204F-A87E-350D1466C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-826959" y="4688702"/>
            <a:ext cx="661943" cy="66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72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1EAA1-0272-4E38-B50E-A3C58AED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25" y="524556"/>
            <a:ext cx="8825659" cy="706964"/>
          </a:xfrm>
        </p:spPr>
        <p:txBody>
          <a:bodyPr/>
          <a:lstStyle/>
          <a:p>
            <a:r>
              <a:rPr lang="en-US"/>
              <a:t>Combat and Chivalry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86332-C6F3-492C-AAF2-E0089A729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095" y="4195010"/>
            <a:ext cx="3050438" cy="576262"/>
          </a:xfrm>
        </p:spPr>
        <p:txBody>
          <a:bodyPr/>
          <a:lstStyle/>
          <a:p>
            <a:r>
              <a:rPr lang="en-US"/>
              <a:t>Armored Combat</a:t>
            </a:r>
          </a:p>
        </p:txBody>
      </p:sp>
      <p:pic>
        <p:nvPicPr>
          <p:cNvPr id="13" name="Picture Placeholder 12" descr="A group of people in a field with a crowd watching&#10;&#10;Description automatically generated">
            <a:extLst>
              <a:ext uri="{FF2B5EF4-FFF2-40B4-BE49-F238E27FC236}">
                <a16:creationId xmlns:a16="http://schemas.microsoft.com/office/drawing/2014/main" id="{7027EEE3-82AE-4045-A5FC-1CB2131F7960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4" b="11084"/>
          <a:stretch>
            <a:fillRect/>
          </a:stretch>
        </p:blipFill>
        <p:spPr>
          <a:xfrm>
            <a:off x="658095" y="1344582"/>
            <a:ext cx="2940050" cy="19611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20CE4A-1F5D-486C-A9B4-80B37D2C58A5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660902" y="4795029"/>
            <a:ext cx="3050438" cy="917952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Armored combat is a scenario-based combat experience that involves every aspect of combat from archers, shield man, spearman, archers, and siege weapons.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F9CD2B-AD4B-48E8-A29E-BE886B79A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28970" y="4219716"/>
            <a:ext cx="3050438" cy="576263"/>
          </a:xfrm>
        </p:spPr>
        <p:txBody>
          <a:bodyPr/>
          <a:lstStyle/>
          <a:p>
            <a:r>
              <a:rPr lang="en-US"/>
              <a:t>Dueling</a:t>
            </a:r>
          </a:p>
        </p:txBody>
      </p:sp>
      <p:pic>
        <p:nvPicPr>
          <p:cNvPr id="15" name="Picture Placeholder 14" descr="A group of people in a field&#10;&#10;Description automatically generated">
            <a:extLst>
              <a:ext uri="{FF2B5EF4-FFF2-40B4-BE49-F238E27FC236}">
                <a16:creationId xmlns:a16="http://schemas.microsoft.com/office/drawing/2014/main" id="{30EE8429-9E0B-40D5-B2A5-77C871B389ED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7" b="10997"/>
          <a:stretch>
            <a:fillRect/>
          </a:stretch>
        </p:blipFill>
        <p:spPr>
          <a:xfrm>
            <a:off x="4028970" y="1344582"/>
            <a:ext cx="2930525" cy="190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9B82C5-361B-4F8C-B61D-ADC3463B7488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028970" y="4802744"/>
            <a:ext cx="3050438" cy="917952"/>
          </a:xfrm>
        </p:spPr>
        <p:txBody>
          <a:bodyPr>
            <a:normAutofit lnSpcReduction="10000"/>
          </a:bodyPr>
          <a:lstStyle/>
          <a:p>
            <a:r>
              <a:rPr lang="en-US"/>
              <a:t>Dueling is a one on one combat the uses the rapier for it main weapon and allows for formal use to simulate the early duels.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8ADBF1C-6713-478A-B711-8E84B7944B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10586" y="4226482"/>
            <a:ext cx="3051095" cy="576262"/>
          </a:xfrm>
        </p:spPr>
        <p:txBody>
          <a:bodyPr/>
          <a:lstStyle/>
          <a:p>
            <a:r>
              <a:rPr lang="en-US"/>
              <a:t>Chivalry </a:t>
            </a:r>
          </a:p>
        </p:txBody>
      </p:sp>
      <p:pic>
        <p:nvPicPr>
          <p:cNvPr id="17" name="Picture Placeholder 16" descr="A group of people on a field&#10;&#10;Description automatically generated">
            <a:extLst>
              <a:ext uri="{FF2B5EF4-FFF2-40B4-BE49-F238E27FC236}">
                <a16:creationId xmlns:a16="http://schemas.microsoft.com/office/drawing/2014/main" id="{3B834DB8-964F-49B8-985E-BDC658EEA700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 b="13053"/>
          <a:stretch>
            <a:fillRect/>
          </a:stretch>
        </p:blipFill>
        <p:spPr>
          <a:xfrm>
            <a:off x="7838397" y="1344582"/>
            <a:ext cx="2870839" cy="190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A647231-3822-4100-AB06-13CA99E387D5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910586" y="4802744"/>
            <a:ext cx="3051096" cy="917952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Chivalry is a one on one open combat style. Any weapon combination can be used in these fights the most common are a sword and shield.</a:t>
            </a:r>
          </a:p>
        </p:txBody>
      </p:sp>
      <p:pic>
        <p:nvPicPr>
          <p:cNvPr id="4" name="alexander-nakarada-we-three-celtic-kings.mp3">
            <a:hlinkClick r:id="" action="ppaction://media"/>
            <a:extLst>
              <a:ext uri="{FF2B5EF4-FFF2-40B4-BE49-F238E27FC236}">
                <a16:creationId xmlns:a16="http://schemas.microsoft.com/office/drawing/2014/main" id="{924F94CD-C910-B444-8697-1F872B97C7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05062" y="223912"/>
            <a:ext cx="1007608" cy="100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53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8C7BF2E2-5025-1F4D-B277-6258F14DA1C1}"/>
              </a:ext>
            </a:extLst>
          </p:cNvPr>
          <p:cNvSpPr/>
          <p:nvPr/>
        </p:nvSpPr>
        <p:spPr>
          <a:xfrm>
            <a:off x="325107" y="164127"/>
            <a:ext cx="4987324" cy="145260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53640E11-0D1C-6B47-986C-34A48F951967}"/>
              </a:ext>
            </a:extLst>
          </p:cNvPr>
          <p:cNvSpPr/>
          <p:nvPr/>
        </p:nvSpPr>
        <p:spPr>
          <a:xfrm>
            <a:off x="103715" y="1757405"/>
            <a:ext cx="5059405" cy="4455297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FCB2DE-E8D5-354F-8219-FCCF6240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Youth Combat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79584-E68A-5544-B53B-A0600A899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340500"/>
            <a:ext cx="3919024" cy="4195481"/>
          </a:xfrm>
        </p:spPr>
        <p:txBody>
          <a:bodyPr/>
          <a:lstStyle/>
          <a:p>
            <a:r>
              <a:rPr lang="en-US" b="0" i="0">
                <a:effectLst/>
                <a:latin typeface="Roboto" panose="02000000000000000000" pitchFamily="2" charset="0"/>
              </a:rPr>
              <a:t>According to the </a:t>
            </a:r>
            <a:r>
              <a:rPr lang="en-US" i="0">
                <a:effectLst/>
                <a:latin typeface="Roboto" panose="02000000000000000000" pitchFamily="2" charset="0"/>
              </a:rPr>
              <a:t>SCA's Youth Combat</a:t>
            </a:r>
            <a:r>
              <a:rPr lang="en-US" b="0" i="0">
                <a:effectLst/>
                <a:latin typeface="Roboto" panose="02000000000000000000" pitchFamily="2" charset="0"/>
              </a:rPr>
              <a:t> program, “Children from ages 6 through 17 have the  opportunity to participate in a kid-friendly and safe version of adult </a:t>
            </a:r>
            <a:r>
              <a:rPr lang="en-US" i="0">
                <a:effectLst/>
                <a:latin typeface="Roboto" panose="02000000000000000000" pitchFamily="2" charset="0"/>
              </a:rPr>
              <a:t>comtbat</a:t>
            </a:r>
            <a:r>
              <a:rPr lang="en-US" b="0" i="0">
                <a:effectLst/>
                <a:latin typeface="Roboto" panose="02000000000000000000" pitchFamily="2" charset="0"/>
              </a:rPr>
              <a:t>. The program emphasizes courtesy, honor, and service as well as skill and safety. Boys and girls participate together, separated only by age, not gender.”</a:t>
            </a:r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87C7AA0-95E4-3749-9468-469794B32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445" y="2340500"/>
            <a:ext cx="6021791" cy="36040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Skyrim-The-Song-of-the-Dragonborn.mp3">
            <a:hlinkClick r:id="" action="ppaction://media"/>
            <a:extLst>
              <a:ext uri="{FF2B5EF4-FFF2-40B4-BE49-F238E27FC236}">
                <a16:creationId xmlns:a16="http://schemas.microsoft.com/office/drawing/2014/main" id="{26FA0C4A-439C-0144-B337-1C97BC9F9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61668" y="2145528"/>
            <a:ext cx="851830" cy="128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83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B067-7894-1A41-A383-1036CB31D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48" y="387630"/>
            <a:ext cx="8825659" cy="706964"/>
          </a:xfrm>
        </p:spPr>
        <p:txBody>
          <a:bodyPr/>
          <a:lstStyle/>
          <a:p>
            <a:r>
              <a:rPr lang="en-US"/>
              <a:t>Tools and weapons of war.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C3004-558F-3A42-B71E-74AB94D8F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035" y="4532842"/>
            <a:ext cx="3050438" cy="576262"/>
          </a:xfrm>
        </p:spPr>
        <p:txBody>
          <a:bodyPr/>
          <a:lstStyle/>
          <a:p>
            <a:r>
              <a:rPr lang="en-US"/>
              <a:t>Ballista </a:t>
            </a: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E03E64DF-FE33-5C4F-A786-632BDB0A19C9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9" b="3479"/>
          <a:stretch/>
        </p:blipFill>
        <p:spPr>
          <a:xfrm>
            <a:off x="413548" y="1911755"/>
            <a:ext cx="3050437" cy="1803926"/>
          </a:xfrm>
          <a:prstGeom prst="rect">
            <a:avLst/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0000" endA="300" endPos="55000" dir="5400000" sy="-100000" algn="bl" rotWithShape="0"/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5E0BD-4A1C-2C49-B536-A991E694DD6B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75234" y="5040457"/>
            <a:ext cx="3050438" cy="917952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This is an important siege weapon in armored combat. An excellent shield wall breaker.</a:t>
            </a:r>
          </a:p>
          <a:p>
            <a:r>
              <a:rPr lang="en-US"/>
              <a:t>Ballista arrows are heavily padded to reduce the impact force.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159D37-382F-0549-B753-60E2141C7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0595" y="4567166"/>
            <a:ext cx="3050438" cy="507613"/>
          </a:xfrm>
        </p:spPr>
        <p:txBody>
          <a:bodyPr/>
          <a:lstStyle/>
          <a:p>
            <a:r>
              <a:rPr lang="en-US"/>
              <a:t>Trebuchet </a:t>
            </a: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E33207A7-B5F4-8942-B594-B996819D0E04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5" b="28505"/>
          <a:stretch/>
        </p:blipFill>
        <p:spPr>
          <a:xfrm>
            <a:off x="3744069" y="1887026"/>
            <a:ext cx="2816619" cy="1730785"/>
          </a:xfrm>
          <a:prstGeom prst="rect">
            <a:avLst/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659EF2-3CF6-F743-9180-7310BFD2DCFD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3820595" y="5242705"/>
            <a:ext cx="3050438" cy="1227665"/>
          </a:xfrm>
        </p:spPr>
        <p:txBody>
          <a:bodyPr>
            <a:normAutofit lnSpcReduction="10000"/>
          </a:bodyPr>
          <a:lstStyle/>
          <a:p>
            <a:r>
              <a:rPr lang="en-US"/>
              <a:t>A long range anti calvary and excellent castle wall destroyer.</a:t>
            </a:r>
          </a:p>
          <a:p>
            <a:r>
              <a:rPr lang="en-US"/>
              <a:t>The trebuchet launches colored powder inside of balloons to mark its targets.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1C056F-8DB0-B343-A3A8-8DD27622E8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38398" y="4567170"/>
            <a:ext cx="3051095" cy="541934"/>
          </a:xfrm>
        </p:spPr>
        <p:txBody>
          <a:bodyPr/>
          <a:lstStyle/>
          <a:p>
            <a:r>
              <a:rPr lang="en-US"/>
              <a:t>Sword and Shield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8DE64D-9E99-B940-B08D-7C23067929DD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138397" y="5242705"/>
            <a:ext cx="3051096" cy="917952"/>
          </a:xfrm>
        </p:spPr>
        <p:txBody>
          <a:bodyPr>
            <a:normAutofit lnSpcReduction="10000"/>
          </a:bodyPr>
          <a:lstStyle/>
          <a:p>
            <a:r>
              <a:rPr lang="en-US"/>
              <a:t>Made out of rattan and plastic all swords and shield used in armored combat are blunt and padded to prevent injury</a:t>
            </a:r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D4B7E500-85C6-F54C-B32B-2FDD34BCC1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51" y="1887026"/>
            <a:ext cx="3250142" cy="211154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" name="peritune-minstrel.mp3">
            <a:hlinkClick r:id="" action="ppaction://media"/>
            <a:extLst>
              <a:ext uri="{FF2B5EF4-FFF2-40B4-BE49-F238E27FC236}">
                <a16:creationId xmlns:a16="http://schemas.microsoft.com/office/drawing/2014/main" id="{821F8648-B61A-CC43-8EF8-6474A0269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-3794614" y="1592906"/>
            <a:ext cx="3737726" cy="550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EDC4-4A8B-4A61-98D2-15C20B1D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Armored Combat Can Be Unsafe and Dangerous!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4BC8B0-95E8-EE4B-B8BC-382BE4B6A5D1}"/>
              </a:ext>
            </a:extLst>
          </p:cNvPr>
          <p:cNvSpPr txBox="1"/>
          <p:nvPr/>
        </p:nvSpPr>
        <p:spPr>
          <a:xfrm>
            <a:off x="892434" y="2377303"/>
            <a:ext cx="6336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According to the Barony of Wintermist, a part of the SCA located in California, Yes armored combat can be dangerous.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A9ECA-C72A-CC49-8D9F-2C1DA11DAC9F}"/>
              </a:ext>
            </a:extLst>
          </p:cNvPr>
          <p:cNvSpPr txBox="1"/>
          <p:nvPr/>
        </p:nvSpPr>
        <p:spPr>
          <a:xfrm>
            <a:off x="892434" y="3557368"/>
            <a:ext cx="579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accent6"/>
                </a:solidFill>
              </a:rPr>
              <a:t>What’s the solution to this? 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A0550812-8316-5F4C-845C-10B49D368679}"/>
              </a:ext>
            </a:extLst>
          </p:cNvPr>
          <p:cNvSpPr/>
          <p:nvPr/>
        </p:nvSpPr>
        <p:spPr>
          <a:xfrm>
            <a:off x="7166917" y="1975023"/>
            <a:ext cx="4832975" cy="4638588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>
                <a:solidFill>
                  <a:srgbClr val="444444"/>
                </a:solidFill>
                <a:effectLst/>
                <a:latin typeface="Raleway"/>
              </a:rPr>
              <a:t>All official combat takes place under the watch of well-trained and experienced officials known as “Marshals”. Equipment standards are strictly adhered to, and </a:t>
            </a:r>
            <a:r>
              <a:rPr lang="en-US" b="0" i="1">
                <a:solidFill>
                  <a:srgbClr val="444444"/>
                </a:solidFill>
                <a:effectLst/>
                <a:latin typeface="Raleway"/>
              </a:rPr>
              <a:t>chivalry</a:t>
            </a:r>
            <a:r>
              <a:rPr lang="en-US" b="0" i="0">
                <a:solidFill>
                  <a:srgbClr val="444444"/>
                </a:solidFill>
                <a:effectLst/>
                <a:latin typeface="Raleway"/>
              </a:rPr>
              <a:t> reigns supreme. Combatants engage in battle, on their honor, calling blows and graciously thanking their opponents for the opportunity</a:t>
            </a:r>
          </a:p>
          <a:p>
            <a:pPr algn="ctr"/>
            <a:r>
              <a:rPr lang="en-US">
                <a:solidFill>
                  <a:srgbClr val="444444"/>
                </a:solidFill>
                <a:latin typeface="Raleway"/>
              </a:rPr>
              <a:t>- Barony of Wintermist</a:t>
            </a:r>
            <a:endParaRPr lang="en-US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487C7E84-59F5-1746-85BF-8C54EC7BBED6}"/>
              </a:ext>
            </a:extLst>
          </p:cNvPr>
          <p:cNvSpPr/>
          <p:nvPr/>
        </p:nvSpPr>
        <p:spPr>
          <a:xfrm>
            <a:off x="892434" y="4457356"/>
            <a:ext cx="5999889" cy="18288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070D9-B38E-BC41-A0AE-1E8F57F8B958}"/>
              </a:ext>
            </a:extLst>
          </p:cNvPr>
          <p:cNvSpPr txBox="1"/>
          <p:nvPr/>
        </p:nvSpPr>
        <p:spPr>
          <a:xfrm>
            <a:off x="892434" y="4457356"/>
            <a:ext cx="38079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/>
              <a:t>Rules </a:t>
            </a:r>
          </a:p>
          <a:p>
            <a:pPr algn="l"/>
            <a:r>
              <a:rPr lang="en-US" sz="3200"/>
              <a:t>and </a:t>
            </a:r>
          </a:p>
          <a:p>
            <a:pPr algn="l"/>
            <a:r>
              <a:rPr lang="en-US" sz="3200"/>
              <a:t>regulations!</a:t>
            </a:r>
          </a:p>
        </p:txBody>
      </p:sp>
      <p:pic>
        <p:nvPicPr>
          <p:cNvPr id="9" name="peritune-world-op (1).mp3">
            <a:hlinkClick r:id="" action="ppaction://media"/>
            <a:extLst>
              <a:ext uri="{FF2B5EF4-FFF2-40B4-BE49-F238E27FC236}">
                <a16:creationId xmlns:a16="http://schemas.microsoft.com/office/drawing/2014/main" id="{95636EE5-D7C2-D34C-9A15-68B9A78000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-1004881" y="2838967"/>
            <a:ext cx="812666" cy="132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5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804A4D94-9E5C-8140-8657-59E044C45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897" y="1368468"/>
            <a:ext cx="5715951" cy="4232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E5B0D0-DB51-914E-B46E-3A90F66D1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46" y="-226655"/>
            <a:ext cx="10542776" cy="1447227"/>
          </a:xfrm>
        </p:spPr>
        <p:txBody>
          <a:bodyPr/>
          <a:lstStyle/>
          <a:p>
            <a:r>
              <a:rPr lang="en-US" sz="4400">
                <a:solidFill>
                  <a:srgbClr val="FFFF00"/>
                </a:solidFill>
              </a:rPr>
              <a:t>Personas and Camp Life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6B28A-8D2E-FF4D-8A25-3C583124F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716" y="1665958"/>
            <a:ext cx="3050438" cy="53024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</a:rPr>
              <a:t>SCA The Dream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7F40E8-C931-D340-85EC-3C3AAAE3A402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81716" y="2408332"/>
            <a:ext cx="3050438" cy="3742587"/>
          </a:xfrm>
        </p:spPr>
        <p:txBody>
          <a:bodyPr>
            <a:noAutofit/>
          </a:bodyPr>
          <a:lstStyle/>
          <a:p>
            <a:r>
              <a:rPr lang="en-US" sz="2800">
                <a:solidFill>
                  <a:schemeClr val="bg1">
                    <a:lumMod val="25000"/>
                    <a:lumOff val="75000"/>
                  </a:schemeClr>
                </a:solidFill>
              </a:rPr>
              <a:t>Here Is a short video displaying what persona, camplife, and combat are like.</a:t>
            </a:r>
          </a:p>
          <a:p>
            <a:r>
              <a:rPr lang="en-US" sz="2800">
                <a:solidFill>
                  <a:schemeClr val="bg1">
                    <a:lumMod val="25000"/>
                    <a:lumOff val="75000"/>
                  </a:schemeClr>
                </a:solidFill>
                <a:hlinkClick r:id="rId5"/>
              </a:rPr>
              <a:t>SCA The Dream</a:t>
            </a:r>
            <a:endParaRPr lang="en-US" sz="2800">
              <a:solidFill>
                <a:schemeClr val="bg1">
                  <a:lumMod val="25000"/>
                  <a:lumOff val="75000"/>
                </a:schemeClr>
              </a:solidFill>
            </a:endParaRPr>
          </a:p>
          <a:p>
            <a:endParaRPr lang="en-US" sz="2800">
              <a:solidFill>
                <a:schemeClr val="bg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B0B0308-CCED-6349-A920-1DF1CC9258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1709" y="1308161"/>
            <a:ext cx="3051095" cy="715593"/>
          </a:xfrm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</a:rPr>
              <a:t>Persona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001775-9A6D-DF4D-9065-131E13E0B051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9487242" y="2111343"/>
            <a:ext cx="2402703" cy="3490091"/>
          </a:xfrm>
        </p:spPr>
        <p:txBody>
          <a:bodyPr>
            <a:normAutofit fontScale="92500" lnSpcReduction="20000"/>
          </a:bodyPr>
          <a:lstStyle/>
          <a:p>
            <a:r>
              <a:rPr lang="en-US" sz="2400">
                <a:solidFill>
                  <a:schemeClr val="bg1">
                    <a:lumMod val="25000"/>
                    <a:lumOff val="75000"/>
                  </a:schemeClr>
                </a:solidFill>
              </a:rPr>
              <a:t>An individual must pick and live by their historical persona. Vikings, Englishman, early Italy, and even samurai are common persona  choices</a:t>
            </a:r>
          </a:p>
        </p:txBody>
      </p:sp>
      <p:pic>
        <p:nvPicPr>
          <p:cNvPr id="4" name="peritune-world-op (1).mp3">
            <a:hlinkClick r:id="" action="ppaction://media"/>
            <a:extLst>
              <a:ext uri="{FF2B5EF4-FFF2-40B4-BE49-F238E27FC236}">
                <a16:creationId xmlns:a16="http://schemas.microsoft.com/office/drawing/2014/main" id="{01D809F3-92E5-4A47-8B9B-8BB45A9B2D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 flipV="1">
            <a:off x="-2115226" y="1521221"/>
            <a:ext cx="2053442" cy="353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93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FF44-5FF5-6A4C-8877-E30A28AEA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>
                <a:solidFill>
                  <a:schemeClr val="accent1"/>
                </a:solidFill>
                <a:latin typeface="Blackadder ITC" panose="02000000000000000000" pitchFamily="2" charset="0"/>
                <a:ea typeface="Blackadder ITC" panose="02000000000000000000" pitchFamily="2" charset="0"/>
              </a:rPr>
              <a:t>Heraldry</a:t>
            </a:r>
            <a:r>
              <a:rPr lang="en-US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39817-D821-FF49-81BB-FC59611C4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07" y="1892695"/>
            <a:ext cx="7408148" cy="1400531"/>
          </a:xfrm>
        </p:spPr>
        <p:txBody>
          <a:bodyPr>
            <a:noAutofit/>
          </a:bodyPr>
          <a:lstStyle/>
          <a:p>
            <a:r>
              <a:rPr lang="en-US" sz="2800"/>
              <a:t>Heraldry are the celebrations and ceremonies that are held. Knighting crown ceremonies, and combat tournaments  victories are common Heraldries.</a:t>
            </a:r>
          </a:p>
          <a:p>
            <a:pPr marL="0" indent="0">
              <a:buNone/>
            </a:pPr>
            <a:r>
              <a:rPr lang="en-US" sz="280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9101FB-2C24-2B4E-A0A4-640BB74C5776}"/>
              </a:ext>
            </a:extLst>
          </p:cNvPr>
          <p:cNvSpPr txBox="1"/>
          <p:nvPr/>
        </p:nvSpPr>
        <p:spPr>
          <a:xfrm>
            <a:off x="849620" y="4056618"/>
            <a:ext cx="54525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>
                <a:latin typeface="Segoe UI Symbol" panose="020B0502040204020203" pitchFamily="34" charset="0"/>
                <a:ea typeface="Segoe UI Symbol" panose="020B0502040204020203" pitchFamily="34" charset="0"/>
              </a:rPr>
              <a:t>Brandon Olson, the Deputy Shenshial is a representative from the Kingdom of Caid who is responsible for setting up the combat heraldries.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399D852-33A8-B844-AABC-EAB36AF7A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66" y="2784287"/>
            <a:ext cx="4489181" cy="2992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the-medieval-banquet.mp3">
            <a:hlinkClick r:id="" action="ppaction://media"/>
            <a:extLst>
              <a:ext uri="{FF2B5EF4-FFF2-40B4-BE49-F238E27FC236}">
                <a16:creationId xmlns:a16="http://schemas.microsoft.com/office/drawing/2014/main" id="{316C295D-99F3-F943-AE41-241F336763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38825" y="3171825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5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2F141D3-DDD6-EA46-AC39-2DD6377B9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1187"/>
          </a:xfrm>
          <a:prstGeom prst="rect">
            <a:avLst/>
          </a:prstGeom>
        </p:spPr>
      </p:pic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354A5F8E-49FA-BC45-9456-D27004150F4F}"/>
              </a:ext>
            </a:extLst>
          </p:cNvPr>
          <p:cNvSpPr/>
          <p:nvPr/>
        </p:nvSpPr>
        <p:spPr>
          <a:xfrm>
            <a:off x="7455243" y="981676"/>
            <a:ext cx="3233352" cy="3229918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A7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9904C4-2958-5B4D-B924-84EED6C9E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002" y="1455276"/>
            <a:ext cx="2353833" cy="2643048"/>
          </a:xfrm>
          <a:ln>
            <a:solidFill>
              <a:srgbClr val="7A7A7A"/>
            </a:solidFill>
          </a:ln>
        </p:spPr>
        <p:txBody>
          <a:bodyPr/>
          <a:lstStyle/>
          <a:p>
            <a:r>
              <a:rPr lang="en-US" sz="2000">
                <a:solidFill>
                  <a:schemeClr val="bg1"/>
                </a:solidFill>
              </a:rPr>
              <a:t>The SCA is split up into kingdoms around the world. The area of San Bernardino is located in the kingdom of Caid.  </a:t>
            </a:r>
          </a:p>
        </p:txBody>
      </p:sp>
      <p:pic>
        <p:nvPicPr>
          <p:cNvPr id="3" name="046_celtic_spirit_proud_music_preview.mp3">
            <a:hlinkClick r:id="" action="ppaction://media"/>
            <a:extLst>
              <a:ext uri="{FF2B5EF4-FFF2-40B4-BE49-F238E27FC236}">
                <a16:creationId xmlns:a16="http://schemas.microsoft.com/office/drawing/2014/main" id="{0B39BD40-FF59-5D49-9858-B357D39ECC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4956433" y="7661188"/>
            <a:ext cx="1404122" cy="13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23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7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B37B4-886E-604E-A86A-D86658A6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the SCA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9FCD7-94B8-0347-B518-E6C24AD10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3761622"/>
          </a:xfrm>
        </p:spPr>
        <p:txBody>
          <a:bodyPr/>
          <a:lstStyle/>
          <a:p>
            <a:r>
              <a:rPr lang="en-US"/>
              <a:t>The Society for Creative Anachronism  strives to not only preserve but also come as close to living our history as we humanly can.</a:t>
            </a:r>
          </a:p>
          <a:p>
            <a:r>
              <a:rPr lang="en-US"/>
              <a:t>NBC News  does an amazing job at getting inside the combat and lifestyle in the sca in this video. </a:t>
            </a:r>
            <a:r>
              <a:rPr lang="en-US">
                <a:hlinkClick r:id="rId2"/>
              </a:rPr>
              <a:t>NBC SCA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52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926BD-05D1-2A44-BA62-2301F76B6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A52D8-FA8A-3045-8EDF-77466F4C0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16" y="2052918"/>
            <a:ext cx="9349637" cy="4195481"/>
          </a:xfrm>
        </p:spPr>
        <p:txBody>
          <a:bodyPr>
            <a:noAutofit/>
          </a:bodyPr>
          <a:lstStyle/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Designs, Zanshin. “Society for Creative Anachronism, Inc.” </a:t>
            </a:r>
            <a:r>
              <a:rPr lang="en-US" sz="1600" b="0" i="1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Society for Creative Anachronism, Inc.</a:t>
            </a:r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, </a:t>
            </a:r>
            <a:r>
              <a:rPr lang="en-US" sz="1600" b="0" i="0" u="sng" strike="noStrike">
                <a:solidFill>
                  <a:srgbClr val="1155CC"/>
                </a:solidFill>
                <a:effectLst/>
                <a:latin typeface="Times New Roman" panose="02000000000000000000" pitchFamily="2" charset="0"/>
                <a:hlinkClick r:id="rId2"/>
              </a:rPr>
              <a:t>https://www.sca.org/</a:t>
            </a:r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.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“Is Armored Combat Dangerous?” The Barony of Wintermist, 19 Sept. 2015, </a:t>
            </a:r>
            <a:r>
              <a:rPr lang="en-US" sz="1600" b="0" i="0" u="sng" strike="noStrike">
                <a:solidFill>
                  <a:srgbClr val="1155CC"/>
                </a:solidFill>
                <a:effectLst/>
                <a:latin typeface="Times New Roman" panose="02000000000000000000" pitchFamily="2" charset="0"/>
                <a:hlinkClick r:id="rId3"/>
              </a:rPr>
              <a:t>https://www.sca-wintermist.org/is-armored-combat-dangerous/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Personal Interview, Brandon Olson Deputy Shensial of Caid 2019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Personal Interview, Ricky Myers Mercenary in the Kingdom of Aethelmearc.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“SCA The Dream.” YouTube, Sca, </a:t>
            </a:r>
            <a:r>
              <a:rPr lang="en-US" sz="1600" b="0" i="0" u="sng" strike="noStrike">
                <a:solidFill>
                  <a:srgbClr val="1155CC"/>
                </a:solidFill>
                <a:effectLst/>
                <a:latin typeface="Times New Roman" panose="02000000000000000000" pitchFamily="2" charset="0"/>
                <a:hlinkClick r:id="rId4"/>
              </a:rPr>
              <a:t>https://youtu.be/yCyu7rveBXs</a:t>
            </a:r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.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The Witcher 3, CD Projekt, 2015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“We Three Celtic Kings by Alexander Nakarada: Royalty-Free Music Promoted by Free-Stock-Music.com.” Stock, </a:t>
            </a:r>
            <a:r>
              <a:rPr lang="en-US" sz="1600" b="0" i="0" u="sng" strike="noStrike">
                <a:solidFill>
                  <a:srgbClr val="1155CC"/>
                </a:solidFill>
                <a:effectLst/>
                <a:latin typeface="Times New Roman" panose="02000000000000000000" pitchFamily="2" charset="0"/>
                <a:hlinkClick r:id="rId5"/>
              </a:rPr>
              <a:t>https://www.free-stock-music.com/alexander-nakarada-we-three-celtic-kings.html</a:t>
            </a:r>
            <a:endParaRPr lang="en-US" sz="1600" b="0" i="0" u="sng" strike="noStrike">
              <a:solidFill>
                <a:srgbClr val="1155CC"/>
              </a:solidFill>
              <a:effectLst/>
              <a:latin typeface="Times New Roman" panose="02000000000000000000" pitchFamily="2" charset="0"/>
            </a:endParaRPr>
          </a:p>
          <a:p>
            <a:pPr rtl="0"/>
            <a:r>
              <a:rPr lang="en-US" sz="1600">
                <a:effectLst/>
                <a:hlinkClick r:id="rId6"/>
              </a:rPr>
              <a:t>https://www.silvermansound.com/free-music/the-medieval-banquet</a:t>
            </a:r>
            <a:endParaRPr lang="en-US" sz="1600">
              <a:effectLst/>
            </a:endParaRPr>
          </a:p>
          <a:p>
            <a:pPr rtl="0"/>
            <a:r>
              <a:rPr lang="en-US" sz="1600" b="0" i="0" u="none" strike="noStrike">
                <a:solidFill>
                  <a:srgbClr val="333333"/>
                </a:solidFill>
                <a:effectLst/>
                <a:latin typeface="Times New Roman" panose="02000000000000000000" pitchFamily="2" charset="0"/>
              </a:rPr>
              <a:t>YouTube, NBC News, https://youtu.be/uonpDjbC4aE.</a:t>
            </a:r>
            <a:endParaRPr lang="en-US" sz="1600">
              <a:effectLst/>
            </a:endParaRP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29194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3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Application>Microsoft Office PowerPoint</Application>
  <PresentationFormat>Widescreen</PresentationFormat>
  <Slides>13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Ion</vt:lpstr>
      <vt:lpstr>Feathered</vt:lpstr>
      <vt:lpstr>Quotable</vt:lpstr>
      <vt:lpstr>A Report of The Society for Creative Anachronism In 2019</vt:lpstr>
      <vt:lpstr>What is the Society for  Creative Anachronism?</vt:lpstr>
      <vt:lpstr>Activities in the SCA</vt:lpstr>
      <vt:lpstr>Art and Sciences in the SCA</vt:lpstr>
      <vt:lpstr>Combat and Chivalry</vt:lpstr>
      <vt:lpstr>Youth Combat</vt:lpstr>
      <vt:lpstr>Tools and weapons of war.</vt:lpstr>
      <vt:lpstr>Armored Combat Can Be Unsafe and Dangerous!</vt:lpstr>
      <vt:lpstr>Personas and Camp Life</vt:lpstr>
      <vt:lpstr>Heraldry </vt:lpstr>
      <vt:lpstr>The SCA is split up into kingdoms around the world. The area of San Bernardino is located in the kingdom of Caid.  </vt:lpstr>
      <vt:lpstr>Importance of the SCA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Society for Creative Anachronism </dc:title>
  <dc:creator>John Robinson</dc:creator>
  <cp:lastModifiedBy>John Robinson</cp:lastModifiedBy>
  <cp:revision>15</cp:revision>
  <dcterms:created xsi:type="dcterms:W3CDTF">2019-11-06T01:09:54Z</dcterms:created>
  <dcterms:modified xsi:type="dcterms:W3CDTF">2019-11-14T01:58:02Z</dcterms:modified>
</cp:coreProperties>
</file>